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 id="314" r:id="rId96"/>
    <p:sldId id="315" r:id="rId97"/>
    <p:sldId id="316" r:id="rId98"/>
    <p:sldId id="317" r:id="rId99"/>
    <p:sldId id="318" r:id="rId100"/>
    <p:sldId id="319"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2" r:id="rId114"/>
    <p:sldId id="333" r:id="rId115"/>
    <p:sldId id="334" r:id="rId116"/>
    <p:sldId id="335" r:id="rId117"/>
    <p:sldId id="336" r:id="rId118"/>
    <p:sldId id="337" r:id="rId119"/>
    <p:sldId id="338" r:id="rId120"/>
    <p:sldId id="339" r:id="rId121"/>
    <p:sldId id="340" r:id="rId122"/>
    <p:sldId id="341" r:id="rId123"/>
    <p:sldId id="342" r:id="rId124"/>
    <p:sldId id="343" r:id="rId125"/>
    <p:sldId id="344" r:id="rId126"/>
    <p:sldId id="345" r:id="rId127"/>
    <p:sldId id="346" r:id="rId128"/>
    <p:sldId id="347" r:id="rId129"/>
    <p:sldId id="348" r:id="rId130"/>
    <p:sldId id="349" r:id="rId131"/>
    <p:sldId id="350" r:id="rId132"/>
    <p:sldId id="351" r:id="rId133"/>
    <p:sldId id="352" r:id="rId134"/>
    <p:sldId id="353" r:id="rId135"/>
    <p:sldId id="354" r:id="rId136"/>
    <p:sldId id="355" r:id="rId137"/>
    <p:sldId id="356" r:id="rId138"/>
    <p:sldId id="357" r:id="rId139"/>
    <p:sldId id="358" r:id="rId140"/>
    <p:sldId id="359" r:id="rId141"/>
    <p:sldId id="360" r:id="rId142"/>
    <p:sldId id="361" r:id="rId143"/>
    <p:sldId id="362" r:id="rId144"/>
    <p:sldId id="363" r:id="rId145"/>
    <p:sldId id="364" r:id="rId146"/>
    <p:sldId id="365" r:id="rId147"/>
    <p:sldId id="366" r:id="rId148"/>
    <p:sldId id="367" r:id="rId149"/>
    <p:sldId id="368" r:id="rId150"/>
    <p:sldId id="369" r:id="rId151"/>
    <p:sldId id="370" r:id="rId152"/>
    <p:sldId id="371" r:id="rId153"/>
    <p:sldId id="372" r:id="rId154"/>
    <p:sldId id="373" r:id="rId155"/>
    <p:sldId id="374" r:id="rId156"/>
    <p:sldId id="375" r:id="rId157"/>
    <p:sldId id="376" r:id="rId158"/>
    <p:sldId id="377" r:id="rId159"/>
    <p:sldId id="378" r:id="rId160"/>
    <p:sldId id="379" r:id="rId161"/>
    <p:sldId id="380" r:id="rId162"/>
    <p:sldId id="381" r:id="rId163"/>
    <p:sldId id="382" r:id="rId164"/>
    <p:sldId id="383" r:id="rId165"/>
    <p:sldId id="384" r:id="rId166"/>
    <p:sldId id="385" r:id="rId167"/>
    <p:sldId id="386" r:id="rId168"/>
    <p:sldId id="387" r:id="rId169"/>
    <p:sldId id="388" r:id="rId170"/>
    <p:sldId id="389" r:id="rId171"/>
    <p:sldId id="390" r:id="rId17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Cubao" charset="1" panose="02000503000000000000"/>
      <p:regular r:id="rId18"/>
    </p:embeddedFont>
    <p:embeddedFont>
      <p:font typeface="Faustina" charset="1" panose="00000500000000000000"/>
      <p:regular r:id="rId19"/>
    </p:embeddedFont>
    <p:embeddedFont>
      <p:font typeface="Faustina Bold" charset="1" panose="00000800000000000000"/>
      <p:regular r:id="rId20"/>
    </p:embeddedFont>
    <p:embeddedFont>
      <p:font typeface="Faustina Italics" charset="1" panose="00000500000000000000"/>
      <p:regular r:id="rId21"/>
    </p:embeddedFont>
    <p:embeddedFont>
      <p:font typeface="Faustina Bold Italics" charset="1" panose="00000800000000000000"/>
      <p:regular r:id="rId22"/>
    </p:embeddedFont>
    <p:embeddedFont>
      <p:font typeface="Faustina Medium" charset="1" panose="00000600000000000000"/>
      <p:regular r:id="rId23"/>
    </p:embeddedFont>
    <p:embeddedFont>
      <p:font typeface="Faustina Medium Italics" charset="1" panose="00000600000000000000"/>
      <p:regular r:id="rId24"/>
    </p:embeddedFont>
    <p:embeddedFont>
      <p:font typeface="Faustina Semi-Bold" charset="1" panose="00000700000000000000"/>
      <p:regular r:id="rId25"/>
    </p:embeddedFont>
    <p:embeddedFont>
      <p:font typeface="Faustina Semi-Bold Italics" charset="1" panose="00000700000000000000"/>
      <p:regular r:id="rId26"/>
    </p:embeddedFont>
    <p:embeddedFont>
      <p:font typeface="Lato" charset="1" panose="020F0502020204030203"/>
      <p:regular r:id="rId27"/>
    </p:embeddedFont>
    <p:embeddedFont>
      <p:font typeface="Lato Bold" charset="1" panose="020F0502020204030203"/>
      <p:regular r:id="rId28"/>
    </p:embeddedFont>
    <p:embeddedFont>
      <p:font typeface="Lato Italics" charset="1" panose="020F0502020204030203"/>
      <p:regular r:id="rId29"/>
    </p:embeddedFont>
    <p:embeddedFont>
      <p:font typeface="Lato Bold Italics" charset="1" panose="020F0502020204030203"/>
      <p:regular r:id="rId30"/>
    </p:embeddedFont>
    <p:embeddedFont>
      <p:font typeface="Lato Thin" charset="1" panose="020F0502020204030203"/>
      <p:regular r:id="rId31"/>
    </p:embeddedFont>
    <p:embeddedFont>
      <p:font typeface="Lato Thin Italics" charset="1" panose="020F0502020204030203"/>
      <p:regular r:id="rId32"/>
    </p:embeddedFont>
    <p:embeddedFont>
      <p:font typeface="Lato Light" charset="1" panose="020F0502020204030203"/>
      <p:regular r:id="rId33"/>
    </p:embeddedFont>
    <p:embeddedFont>
      <p:font typeface="Lato Light Italics" charset="1" panose="020F0502020204030203"/>
      <p:regular r:id="rId34"/>
    </p:embeddedFont>
    <p:embeddedFont>
      <p:font typeface="Lato Heavy" charset="1" panose="020F0502020204030203"/>
      <p:regular r:id="rId35"/>
    </p:embeddedFont>
    <p:embeddedFont>
      <p:font typeface="Lato Heavy Italics" charset="1" panose="020F0502020204030203"/>
      <p:regular r:id="rId36"/>
    </p:embeddedFont>
    <p:embeddedFont>
      <p:font typeface="Bungee"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63.xml" Type="http://schemas.openxmlformats.org/officeDocument/2006/relationships/slide"/><Relationship Id="rId101" Target="slides/slide64.xml" Type="http://schemas.openxmlformats.org/officeDocument/2006/relationships/slide"/><Relationship Id="rId102" Target="slides/slide65.xml" Type="http://schemas.openxmlformats.org/officeDocument/2006/relationships/slide"/><Relationship Id="rId103" Target="slides/slide66.xml" Type="http://schemas.openxmlformats.org/officeDocument/2006/relationships/slide"/><Relationship Id="rId104" Target="slides/slide67.xml" Type="http://schemas.openxmlformats.org/officeDocument/2006/relationships/slide"/><Relationship Id="rId105" Target="slides/slide68.xml" Type="http://schemas.openxmlformats.org/officeDocument/2006/relationships/slide"/><Relationship Id="rId106" Target="slides/slide69.xml" Type="http://schemas.openxmlformats.org/officeDocument/2006/relationships/slide"/><Relationship Id="rId107" Target="slides/slide70.xml" Type="http://schemas.openxmlformats.org/officeDocument/2006/relationships/slide"/><Relationship Id="rId108" Target="slides/slide71.xml" Type="http://schemas.openxmlformats.org/officeDocument/2006/relationships/slide"/><Relationship Id="rId109" Target="slides/slide72.xml" Type="http://schemas.openxmlformats.org/officeDocument/2006/relationships/slide"/><Relationship Id="rId11" Target="fonts/font11.fntdata" Type="http://schemas.openxmlformats.org/officeDocument/2006/relationships/font"/><Relationship Id="rId110" Target="slides/slide73.xml" Type="http://schemas.openxmlformats.org/officeDocument/2006/relationships/slide"/><Relationship Id="rId111" Target="slides/slide74.xml" Type="http://schemas.openxmlformats.org/officeDocument/2006/relationships/slide"/><Relationship Id="rId112" Target="slides/slide75.xml" Type="http://schemas.openxmlformats.org/officeDocument/2006/relationships/slide"/><Relationship Id="rId113" Target="slides/slide76.xml" Type="http://schemas.openxmlformats.org/officeDocument/2006/relationships/slide"/><Relationship Id="rId114" Target="slides/slide77.xml" Type="http://schemas.openxmlformats.org/officeDocument/2006/relationships/slide"/><Relationship Id="rId115" Target="slides/slide78.xml" Type="http://schemas.openxmlformats.org/officeDocument/2006/relationships/slide"/><Relationship Id="rId116" Target="slides/slide79.xml" Type="http://schemas.openxmlformats.org/officeDocument/2006/relationships/slide"/><Relationship Id="rId117" Target="slides/slide80.xml" Type="http://schemas.openxmlformats.org/officeDocument/2006/relationships/slide"/><Relationship Id="rId118" Target="slides/slide81.xml" Type="http://schemas.openxmlformats.org/officeDocument/2006/relationships/slide"/><Relationship Id="rId119" Target="slides/slide82.xml" Type="http://schemas.openxmlformats.org/officeDocument/2006/relationships/slide"/><Relationship Id="rId12" Target="fonts/font12.fntdata" Type="http://schemas.openxmlformats.org/officeDocument/2006/relationships/font"/><Relationship Id="rId120" Target="slides/slide83.xml" Type="http://schemas.openxmlformats.org/officeDocument/2006/relationships/slide"/><Relationship Id="rId121" Target="slides/slide84.xml" Type="http://schemas.openxmlformats.org/officeDocument/2006/relationships/slide"/><Relationship Id="rId122" Target="slides/slide85.xml" Type="http://schemas.openxmlformats.org/officeDocument/2006/relationships/slide"/><Relationship Id="rId123" Target="slides/slide86.xml" Type="http://schemas.openxmlformats.org/officeDocument/2006/relationships/slide"/><Relationship Id="rId124" Target="slides/slide87.xml" Type="http://schemas.openxmlformats.org/officeDocument/2006/relationships/slide"/><Relationship Id="rId125" Target="slides/slide88.xml" Type="http://schemas.openxmlformats.org/officeDocument/2006/relationships/slide"/><Relationship Id="rId126" Target="slides/slide89.xml" Type="http://schemas.openxmlformats.org/officeDocument/2006/relationships/slide"/><Relationship Id="rId127" Target="slides/slide90.xml" Type="http://schemas.openxmlformats.org/officeDocument/2006/relationships/slide"/><Relationship Id="rId128" Target="slides/slide91.xml" Type="http://schemas.openxmlformats.org/officeDocument/2006/relationships/slide"/><Relationship Id="rId129" Target="slides/slide92.xml" Type="http://schemas.openxmlformats.org/officeDocument/2006/relationships/slide"/><Relationship Id="rId13" Target="fonts/font13.fntdata" Type="http://schemas.openxmlformats.org/officeDocument/2006/relationships/font"/><Relationship Id="rId130" Target="slides/slide93.xml" Type="http://schemas.openxmlformats.org/officeDocument/2006/relationships/slide"/><Relationship Id="rId131" Target="slides/slide94.xml" Type="http://schemas.openxmlformats.org/officeDocument/2006/relationships/slide"/><Relationship Id="rId132" Target="slides/slide95.xml" Type="http://schemas.openxmlformats.org/officeDocument/2006/relationships/slide"/><Relationship Id="rId133" Target="slides/slide96.xml" Type="http://schemas.openxmlformats.org/officeDocument/2006/relationships/slide"/><Relationship Id="rId134" Target="slides/slide97.xml" Type="http://schemas.openxmlformats.org/officeDocument/2006/relationships/slide"/><Relationship Id="rId135" Target="slides/slide98.xml" Type="http://schemas.openxmlformats.org/officeDocument/2006/relationships/slide"/><Relationship Id="rId136" Target="slides/slide99.xml" Type="http://schemas.openxmlformats.org/officeDocument/2006/relationships/slide"/><Relationship Id="rId137" Target="slides/slide100.xml" Type="http://schemas.openxmlformats.org/officeDocument/2006/relationships/slide"/><Relationship Id="rId138" Target="slides/slide101.xml" Type="http://schemas.openxmlformats.org/officeDocument/2006/relationships/slide"/><Relationship Id="rId139" Target="slides/slide102.xml" Type="http://schemas.openxmlformats.org/officeDocument/2006/relationships/slide"/><Relationship Id="rId14" Target="fonts/font14.fntdata" Type="http://schemas.openxmlformats.org/officeDocument/2006/relationships/font"/><Relationship Id="rId140" Target="slides/slide103.xml" Type="http://schemas.openxmlformats.org/officeDocument/2006/relationships/slide"/><Relationship Id="rId141" Target="slides/slide104.xml" Type="http://schemas.openxmlformats.org/officeDocument/2006/relationships/slide"/><Relationship Id="rId142" Target="slides/slide105.xml" Type="http://schemas.openxmlformats.org/officeDocument/2006/relationships/slide"/><Relationship Id="rId143" Target="slides/slide106.xml" Type="http://schemas.openxmlformats.org/officeDocument/2006/relationships/slide"/><Relationship Id="rId144" Target="slides/slide107.xml" Type="http://schemas.openxmlformats.org/officeDocument/2006/relationships/slide"/><Relationship Id="rId145" Target="slides/slide108.xml" Type="http://schemas.openxmlformats.org/officeDocument/2006/relationships/slide"/><Relationship Id="rId146" Target="slides/slide109.xml" Type="http://schemas.openxmlformats.org/officeDocument/2006/relationships/slide"/><Relationship Id="rId147" Target="slides/slide110.xml" Type="http://schemas.openxmlformats.org/officeDocument/2006/relationships/slide"/><Relationship Id="rId148" Target="slides/slide111.xml" Type="http://schemas.openxmlformats.org/officeDocument/2006/relationships/slide"/><Relationship Id="rId149" Target="slides/slide112.xml" Type="http://schemas.openxmlformats.org/officeDocument/2006/relationships/slide"/><Relationship Id="rId15" Target="fonts/font15.fntdata" Type="http://schemas.openxmlformats.org/officeDocument/2006/relationships/font"/><Relationship Id="rId150" Target="slides/slide113.xml" Type="http://schemas.openxmlformats.org/officeDocument/2006/relationships/slide"/><Relationship Id="rId151" Target="slides/slide114.xml" Type="http://schemas.openxmlformats.org/officeDocument/2006/relationships/slide"/><Relationship Id="rId152" Target="slides/slide115.xml" Type="http://schemas.openxmlformats.org/officeDocument/2006/relationships/slide"/><Relationship Id="rId153" Target="slides/slide116.xml" Type="http://schemas.openxmlformats.org/officeDocument/2006/relationships/slide"/><Relationship Id="rId154" Target="slides/slide117.xml" Type="http://schemas.openxmlformats.org/officeDocument/2006/relationships/slide"/><Relationship Id="rId155" Target="slides/slide118.xml" Type="http://schemas.openxmlformats.org/officeDocument/2006/relationships/slide"/><Relationship Id="rId156" Target="slides/slide119.xml" Type="http://schemas.openxmlformats.org/officeDocument/2006/relationships/slide"/><Relationship Id="rId157" Target="slides/slide120.xml" Type="http://schemas.openxmlformats.org/officeDocument/2006/relationships/slide"/><Relationship Id="rId158" Target="slides/slide121.xml" Type="http://schemas.openxmlformats.org/officeDocument/2006/relationships/slide"/><Relationship Id="rId159" Target="slides/slide122.xml" Type="http://schemas.openxmlformats.org/officeDocument/2006/relationships/slide"/><Relationship Id="rId16" Target="fonts/font16.fntdata" Type="http://schemas.openxmlformats.org/officeDocument/2006/relationships/font"/><Relationship Id="rId160" Target="slides/slide123.xml" Type="http://schemas.openxmlformats.org/officeDocument/2006/relationships/slide"/><Relationship Id="rId161" Target="slides/slide124.xml" Type="http://schemas.openxmlformats.org/officeDocument/2006/relationships/slide"/><Relationship Id="rId162" Target="slides/slide125.xml" Type="http://schemas.openxmlformats.org/officeDocument/2006/relationships/slide"/><Relationship Id="rId163" Target="slides/slide126.xml" Type="http://schemas.openxmlformats.org/officeDocument/2006/relationships/slide"/><Relationship Id="rId164" Target="slides/slide127.xml" Type="http://schemas.openxmlformats.org/officeDocument/2006/relationships/slide"/><Relationship Id="rId165" Target="slides/slide128.xml" Type="http://schemas.openxmlformats.org/officeDocument/2006/relationships/slide"/><Relationship Id="rId166" Target="slides/slide129.xml" Type="http://schemas.openxmlformats.org/officeDocument/2006/relationships/slide"/><Relationship Id="rId167" Target="slides/slide130.xml" Type="http://schemas.openxmlformats.org/officeDocument/2006/relationships/slide"/><Relationship Id="rId168" Target="slides/slide131.xml" Type="http://schemas.openxmlformats.org/officeDocument/2006/relationships/slide"/><Relationship Id="rId169" Target="slides/slide132.xml" Type="http://schemas.openxmlformats.org/officeDocument/2006/relationships/slide"/><Relationship Id="rId17" Target="fonts/font17.fntdata" Type="http://schemas.openxmlformats.org/officeDocument/2006/relationships/font"/><Relationship Id="rId170" Target="slides/slide133.xml" Type="http://schemas.openxmlformats.org/officeDocument/2006/relationships/slide"/><Relationship Id="rId171" Target="slides/slide134.xml" Type="http://schemas.openxmlformats.org/officeDocument/2006/relationships/slide"/><Relationship Id="rId172" Target="slides/slide135.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74" Target="slides/slide37.xml" Type="http://schemas.openxmlformats.org/officeDocument/2006/relationships/slide"/><Relationship Id="rId75" Target="slides/slide38.xml" Type="http://schemas.openxmlformats.org/officeDocument/2006/relationships/slide"/><Relationship Id="rId76" Target="slides/slide39.xml" Type="http://schemas.openxmlformats.org/officeDocument/2006/relationships/slide"/><Relationship Id="rId77" Target="slides/slide40.xml" Type="http://schemas.openxmlformats.org/officeDocument/2006/relationships/slide"/><Relationship Id="rId78" Target="slides/slide41.xml" Type="http://schemas.openxmlformats.org/officeDocument/2006/relationships/slide"/><Relationship Id="rId79" Target="slides/slide42.xml" Type="http://schemas.openxmlformats.org/officeDocument/2006/relationships/slide"/><Relationship Id="rId8" Target="fonts/font8.fntdata" Type="http://schemas.openxmlformats.org/officeDocument/2006/relationships/font"/><Relationship Id="rId80" Target="slides/slide43.xml" Type="http://schemas.openxmlformats.org/officeDocument/2006/relationships/slide"/><Relationship Id="rId81" Target="slides/slide44.xml" Type="http://schemas.openxmlformats.org/officeDocument/2006/relationships/slide"/><Relationship Id="rId82" Target="slides/slide45.xml" Type="http://schemas.openxmlformats.org/officeDocument/2006/relationships/slide"/><Relationship Id="rId83" Target="slides/slide46.xml" Type="http://schemas.openxmlformats.org/officeDocument/2006/relationships/slide"/><Relationship Id="rId84" Target="slides/slide47.xml" Type="http://schemas.openxmlformats.org/officeDocument/2006/relationships/slide"/><Relationship Id="rId85" Target="slides/slide48.xml" Type="http://schemas.openxmlformats.org/officeDocument/2006/relationships/slide"/><Relationship Id="rId86" Target="slides/slide49.xml" Type="http://schemas.openxmlformats.org/officeDocument/2006/relationships/slide"/><Relationship Id="rId87" Target="slides/slide50.xml" Type="http://schemas.openxmlformats.org/officeDocument/2006/relationships/slide"/><Relationship Id="rId88" Target="slides/slide51.xml" Type="http://schemas.openxmlformats.org/officeDocument/2006/relationships/slide"/><Relationship Id="rId89" Target="slides/slide52.xml" Type="http://schemas.openxmlformats.org/officeDocument/2006/relationships/slide"/><Relationship Id="rId9" Target="fonts/font9.fntdata" Type="http://schemas.openxmlformats.org/officeDocument/2006/relationships/font"/><Relationship Id="rId90" Target="slides/slide53.xml" Type="http://schemas.openxmlformats.org/officeDocument/2006/relationships/slide"/><Relationship Id="rId91" Target="slides/slide54.xml" Type="http://schemas.openxmlformats.org/officeDocument/2006/relationships/slide"/><Relationship Id="rId92" Target="slides/slide55.xml" Type="http://schemas.openxmlformats.org/officeDocument/2006/relationships/slide"/><Relationship Id="rId93" Target="slides/slide56.xml" Type="http://schemas.openxmlformats.org/officeDocument/2006/relationships/slide"/><Relationship Id="rId94" Target="slides/slide57.xml" Type="http://schemas.openxmlformats.org/officeDocument/2006/relationships/slide"/><Relationship Id="rId95" Target="slides/slide58.xml" Type="http://schemas.openxmlformats.org/officeDocument/2006/relationships/slide"/><Relationship Id="rId96" Target="slides/slide59.xml" Type="http://schemas.openxmlformats.org/officeDocument/2006/relationships/slide"/><Relationship Id="rId97" Target="slides/slide60.xml" Type="http://schemas.openxmlformats.org/officeDocument/2006/relationships/slide"/><Relationship Id="rId98" Target="slides/slide61.xml" Type="http://schemas.openxmlformats.org/officeDocument/2006/relationships/slide"/><Relationship Id="rId99" Target="slides/slide62.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0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s>
</file>

<file path=ppt/slides/_rels/slide1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svg" Type="http://schemas.openxmlformats.org/officeDocument/2006/relationships/image"/><Relationship Id="rId4" Target="../media/image92.png" Type="http://schemas.openxmlformats.org/officeDocument/2006/relationships/image"/><Relationship Id="rId5" Target="../media/image9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s>
</file>

<file path=ppt/slides/_rels/slide1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png" Type="http://schemas.openxmlformats.org/officeDocument/2006/relationships/image"/><Relationship Id="rId4" Target="../media/image97.png" Type="http://schemas.openxmlformats.org/officeDocument/2006/relationships/image"/></Relationships>
</file>

<file path=ppt/slides/_rels/slide1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s>
</file>

<file path=ppt/slides/_rels/slide1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s>
</file>

<file path=ppt/slides/_rels/slide1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s>
</file>

<file path=ppt/slides/_rels/slide1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s>
</file>

<file path=ppt/slides/_rels/slide1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s>
</file>

<file path=ppt/slides/_rels/slide1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s>
</file>

<file path=ppt/slides/_rels/slide1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s>
</file>

<file path=ppt/slides/_rels/slide1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s>
</file>

<file path=ppt/slides/_rels/slide1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s>
</file>

<file path=ppt/slides/_rels/slide1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 Id="rId5" Target="../media/image83.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8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9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0" y="-704850"/>
            <a:ext cx="18288000" cy="1756520"/>
            <a:chOff x="0" y="0"/>
            <a:chExt cx="4816593" cy="462622"/>
          </a:xfrm>
        </p:grpSpPr>
        <p:sp>
          <p:nvSpPr>
            <p:cNvPr name="Freeform 3" id="3"/>
            <p:cNvSpPr/>
            <p:nvPr/>
          </p:nvSpPr>
          <p:spPr>
            <a:xfrm flipH="false" flipV="false" rot="0">
              <a:off x="0" y="0"/>
              <a:ext cx="4816592" cy="462622"/>
            </a:xfrm>
            <a:custGeom>
              <a:avLst/>
              <a:gdLst/>
              <a:ahLst/>
              <a:cxnLst/>
              <a:rect r="r" b="b" t="t" l="l"/>
              <a:pathLst>
                <a:path h="462622" w="4816592">
                  <a:moveTo>
                    <a:pt x="0" y="0"/>
                  </a:moveTo>
                  <a:lnTo>
                    <a:pt x="4816592" y="0"/>
                  </a:lnTo>
                  <a:lnTo>
                    <a:pt x="4816592" y="462622"/>
                  </a:lnTo>
                  <a:lnTo>
                    <a:pt x="0" y="462622"/>
                  </a:lnTo>
                  <a:close/>
                </a:path>
              </a:pathLst>
            </a:custGeom>
            <a:solidFill>
              <a:srgbClr val="000000"/>
            </a:solidFill>
          </p:spPr>
        </p:sp>
        <p:sp>
          <p:nvSpPr>
            <p:cNvPr name="TextBox 4" id="4"/>
            <p:cNvSpPr txBox="true"/>
            <p:nvPr/>
          </p:nvSpPr>
          <p:spPr>
            <a:xfrm>
              <a:off x="0" y="-38100"/>
              <a:ext cx="4816593" cy="500722"/>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0" y="9223340"/>
            <a:ext cx="18288000" cy="1756520"/>
            <a:chOff x="0" y="0"/>
            <a:chExt cx="4816593" cy="462622"/>
          </a:xfrm>
        </p:grpSpPr>
        <p:sp>
          <p:nvSpPr>
            <p:cNvPr name="Freeform 6" id="6"/>
            <p:cNvSpPr/>
            <p:nvPr/>
          </p:nvSpPr>
          <p:spPr>
            <a:xfrm flipH="false" flipV="false" rot="0">
              <a:off x="0" y="0"/>
              <a:ext cx="4816592" cy="462622"/>
            </a:xfrm>
            <a:custGeom>
              <a:avLst/>
              <a:gdLst/>
              <a:ahLst/>
              <a:cxnLst/>
              <a:rect r="r" b="b" t="t" l="l"/>
              <a:pathLst>
                <a:path h="462622" w="4816592">
                  <a:moveTo>
                    <a:pt x="0" y="0"/>
                  </a:moveTo>
                  <a:lnTo>
                    <a:pt x="4816592" y="0"/>
                  </a:lnTo>
                  <a:lnTo>
                    <a:pt x="4816592" y="462622"/>
                  </a:lnTo>
                  <a:lnTo>
                    <a:pt x="0" y="462622"/>
                  </a:lnTo>
                  <a:close/>
                </a:path>
              </a:pathLst>
            </a:custGeom>
            <a:solidFill>
              <a:srgbClr val="000000"/>
            </a:solidFill>
          </p:spPr>
        </p:sp>
        <p:sp>
          <p:nvSpPr>
            <p:cNvPr name="TextBox 7" id="7"/>
            <p:cNvSpPr txBox="true"/>
            <p:nvPr/>
          </p:nvSpPr>
          <p:spPr>
            <a:xfrm>
              <a:off x="0" y="-38100"/>
              <a:ext cx="4816593" cy="500722"/>
            </a:xfrm>
            <a:prstGeom prst="rect">
              <a:avLst/>
            </a:prstGeom>
          </p:spPr>
          <p:txBody>
            <a:bodyPr anchor="ctr" rtlCol="false" tIns="50800" lIns="50800" bIns="50800" rIns="50800"/>
            <a:lstStyle/>
            <a:p>
              <a:pPr algn="ctr">
                <a:lnSpc>
                  <a:spcPts val="2041"/>
                </a:lnSpc>
              </a:pPr>
            </a:p>
          </p:txBody>
        </p:sp>
      </p:grpSp>
      <p:grpSp>
        <p:nvGrpSpPr>
          <p:cNvPr name="Group 8" id="8"/>
          <p:cNvGrpSpPr/>
          <p:nvPr/>
        </p:nvGrpSpPr>
        <p:grpSpPr>
          <a:xfrm rot="0">
            <a:off x="0" y="1155974"/>
            <a:ext cx="18288000" cy="276421"/>
            <a:chOff x="0" y="0"/>
            <a:chExt cx="4816593" cy="72802"/>
          </a:xfrm>
        </p:grpSpPr>
        <p:sp>
          <p:nvSpPr>
            <p:cNvPr name="Freeform 9" id="9"/>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468B91"/>
            </a:solidFill>
          </p:spPr>
        </p:sp>
        <p:sp>
          <p:nvSpPr>
            <p:cNvPr name="TextBox 10" id="10"/>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1" id="11"/>
          <p:cNvGrpSpPr/>
          <p:nvPr/>
        </p:nvGrpSpPr>
        <p:grpSpPr>
          <a:xfrm rot="0">
            <a:off x="0" y="1537170"/>
            <a:ext cx="18288000" cy="276421"/>
            <a:chOff x="0" y="0"/>
            <a:chExt cx="4816593" cy="72802"/>
          </a:xfrm>
        </p:grpSpPr>
        <p:sp>
          <p:nvSpPr>
            <p:cNvPr name="Freeform 12" id="12"/>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7B9A1"/>
            </a:solidFill>
          </p:spPr>
        </p:sp>
        <p:sp>
          <p:nvSpPr>
            <p:cNvPr name="TextBox 13" id="13"/>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4" id="14"/>
          <p:cNvGrpSpPr/>
          <p:nvPr/>
        </p:nvGrpSpPr>
        <p:grpSpPr>
          <a:xfrm rot="0">
            <a:off x="0" y="1918366"/>
            <a:ext cx="18288000" cy="276421"/>
            <a:chOff x="0" y="0"/>
            <a:chExt cx="4816593" cy="72802"/>
          </a:xfrm>
        </p:grpSpPr>
        <p:sp>
          <p:nvSpPr>
            <p:cNvPr name="Freeform 15" id="15"/>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16" id="16"/>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7" id="17"/>
          <p:cNvGrpSpPr/>
          <p:nvPr/>
        </p:nvGrpSpPr>
        <p:grpSpPr>
          <a:xfrm rot="0">
            <a:off x="0" y="8841007"/>
            <a:ext cx="18288000" cy="276421"/>
            <a:chOff x="0" y="0"/>
            <a:chExt cx="4816593" cy="72802"/>
          </a:xfrm>
        </p:grpSpPr>
        <p:sp>
          <p:nvSpPr>
            <p:cNvPr name="Freeform 18" id="18"/>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468B91"/>
            </a:solidFill>
          </p:spPr>
        </p:sp>
        <p:sp>
          <p:nvSpPr>
            <p:cNvPr name="TextBox 19" id="19"/>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20" id="20"/>
          <p:cNvGrpSpPr/>
          <p:nvPr/>
        </p:nvGrpSpPr>
        <p:grpSpPr>
          <a:xfrm rot="0">
            <a:off x="0" y="8459811"/>
            <a:ext cx="18288000" cy="276421"/>
            <a:chOff x="0" y="0"/>
            <a:chExt cx="4816593" cy="72802"/>
          </a:xfrm>
        </p:grpSpPr>
        <p:sp>
          <p:nvSpPr>
            <p:cNvPr name="Freeform 21" id="21"/>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7B9A1"/>
            </a:solidFill>
          </p:spPr>
        </p:sp>
        <p:sp>
          <p:nvSpPr>
            <p:cNvPr name="TextBox 22" id="22"/>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23" id="23"/>
          <p:cNvGrpSpPr/>
          <p:nvPr/>
        </p:nvGrpSpPr>
        <p:grpSpPr>
          <a:xfrm rot="0">
            <a:off x="0" y="8078615"/>
            <a:ext cx="18288000" cy="276421"/>
            <a:chOff x="0" y="0"/>
            <a:chExt cx="4816593" cy="72802"/>
          </a:xfrm>
        </p:grpSpPr>
        <p:sp>
          <p:nvSpPr>
            <p:cNvPr name="Freeform 24" id="24"/>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25" id="25"/>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26" id="26"/>
          <p:cNvGrpSpPr/>
          <p:nvPr/>
        </p:nvGrpSpPr>
        <p:grpSpPr>
          <a:xfrm rot="0">
            <a:off x="1981951" y="2567504"/>
            <a:ext cx="6080276" cy="1649075"/>
            <a:chOff x="0" y="0"/>
            <a:chExt cx="8107035" cy="2198766"/>
          </a:xfrm>
        </p:grpSpPr>
        <p:grpSp>
          <p:nvGrpSpPr>
            <p:cNvPr name="Group 27" id="27"/>
            <p:cNvGrpSpPr/>
            <p:nvPr/>
          </p:nvGrpSpPr>
          <p:grpSpPr>
            <a:xfrm rot="0">
              <a:off x="0" y="0"/>
              <a:ext cx="8107035" cy="2198766"/>
              <a:chOff x="0" y="0"/>
              <a:chExt cx="1601390" cy="434324"/>
            </a:xfrm>
          </p:grpSpPr>
          <p:sp>
            <p:nvSpPr>
              <p:cNvPr name="Freeform 28" id="28"/>
              <p:cNvSpPr/>
              <p:nvPr/>
            </p:nvSpPr>
            <p:spPr>
              <a:xfrm flipH="false" flipV="false" rot="0">
                <a:off x="0" y="0"/>
                <a:ext cx="1601390" cy="434324"/>
              </a:xfrm>
              <a:custGeom>
                <a:avLst/>
                <a:gdLst/>
                <a:ahLst/>
                <a:cxnLst/>
                <a:rect r="r" b="b" t="t" l="l"/>
                <a:pathLst>
                  <a:path h="434324" w="1601390">
                    <a:moveTo>
                      <a:pt x="64938" y="0"/>
                    </a:moveTo>
                    <a:lnTo>
                      <a:pt x="1536452" y="0"/>
                    </a:lnTo>
                    <a:cubicBezTo>
                      <a:pt x="1553675" y="0"/>
                      <a:pt x="1570192" y="6842"/>
                      <a:pt x="1582370" y="19020"/>
                    </a:cubicBezTo>
                    <a:cubicBezTo>
                      <a:pt x="1594548" y="31198"/>
                      <a:pt x="1601390" y="47715"/>
                      <a:pt x="1601390" y="64938"/>
                    </a:cubicBezTo>
                    <a:lnTo>
                      <a:pt x="1601390" y="369387"/>
                    </a:lnTo>
                    <a:cubicBezTo>
                      <a:pt x="1601390" y="405251"/>
                      <a:pt x="1572316" y="434324"/>
                      <a:pt x="1536452" y="434324"/>
                    </a:cubicBezTo>
                    <a:lnTo>
                      <a:pt x="64938" y="434324"/>
                    </a:lnTo>
                    <a:cubicBezTo>
                      <a:pt x="29074" y="434324"/>
                      <a:pt x="0" y="405251"/>
                      <a:pt x="0" y="369387"/>
                    </a:cubicBezTo>
                    <a:lnTo>
                      <a:pt x="0" y="64938"/>
                    </a:lnTo>
                    <a:cubicBezTo>
                      <a:pt x="0" y="29074"/>
                      <a:pt x="29074" y="0"/>
                      <a:pt x="64938" y="0"/>
                    </a:cubicBezTo>
                    <a:close/>
                  </a:path>
                </a:pathLst>
              </a:custGeom>
              <a:solidFill>
                <a:srgbClr val="F7B9A1"/>
              </a:solidFill>
            </p:spPr>
          </p:sp>
          <p:sp>
            <p:nvSpPr>
              <p:cNvPr name="TextBox 29" id="29"/>
              <p:cNvSpPr txBox="true"/>
              <p:nvPr/>
            </p:nvSpPr>
            <p:spPr>
              <a:xfrm>
                <a:off x="0" y="-38100"/>
                <a:ext cx="1601390" cy="472424"/>
              </a:xfrm>
              <a:prstGeom prst="rect">
                <a:avLst/>
              </a:prstGeom>
            </p:spPr>
            <p:txBody>
              <a:bodyPr anchor="ctr" rtlCol="false" tIns="50800" lIns="50800" bIns="50800" rIns="50800"/>
              <a:lstStyle/>
              <a:p>
                <a:pPr algn="ctr">
                  <a:lnSpc>
                    <a:spcPts val="2041"/>
                  </a:lnSpc>
                </a:pPr>
              </a:p>
            </p:txBody>
          </p:sp>
        </p:grpSp>
        <p:sp>
          <p:nvSpPr>
            <p:cNvPr name="TextBox 30" id="30"/>
            <p:cNvSpPr txBox="true"/>
            <p:nvPr/>
          </p:nvSpPr>
          <p:spPr>
            <a:xfrm rot="0">
              <a:off x="180144" y="113659"/>
              <a:ext cx="7926891" cy="1752374"/>
            </a:xfrm>
            <a:prstGeom prst="rect">
              <a:avLst/>
            </a:prstGeom>
          </p:spPr>
          <p:txBody>
            <a:bodyPr anchor="t" rtlCol="false" tIns="0" lIns="0" bIns="0" rIns="0">
              <a:spAutoFit/>
            </a:bodyPr>
            <a:lstStyle/>
            <a:p>
              <a:pPr algn="ctr">
                <a:lnSpc>
                  <a:spcPts val="10640"/>
                </a:lnSpc>
              </a:pPr>
              <a:r>
                <a:rPr lang="en-US" sz="7600">
                  <a:solidFill>
                    <a:srgbClr val="000000"/>
                  </a:solidFill>
                  <a:latin typeface="Cubao"/>
                </a:rPr>
                <a:t>Sof3031 </a:t>
              </a:r>
            </a:p>
          </p:txBody>
        </p:sp>
      </p:grpSp>
      <p:sp>
        <p:nvSpPr>
          <p:cNvPr name="TextBox 31" id="31"/>
          <p:cNvSpPr txBox="true"/>
          <p:nvPr/>
        </p:nvSpPr>
        <p:spPr>
          <a:xfrm rot="0">
            <a:off x="1085850" y="7386466"/>
            <a:ext cx="5459597" cy="606424"/>
          </a:xfrm>
          <a:prstGeom prst="rect">
            <a:avLst/>
          </a:prstGeom>
        </p:spPr>
        <p:txBody>
          <a:bodyPr anchor="t" rtlCol="false" tIns="0" lIns="0" bIns="0" rIns="0">
            <a:spAutoFit/>
          </a:bodyPr>
          <a:lstStyle/>
          <a:p>
            <a:pPr>
              <a:lnSpc>
                <a:spcPts val="4900"/>
              </a:lnSpc>
            </a:pPr>
            <a:r>
              <a:rPr lang="en-US" sz="3500">
                <a:solidFill>
                  <a:srgbClr val="000000"/>
                </a:solidFill>
                <a:latin typeface="Glacial Indifference"/>
              </a:rPr>
              <a:t>TH.S HUỲNH KHẮC DUY</a:t>
            </a:r>
          </a:p>
        </p:txBody>
      </p:sp>
      <p:grpSp>
        <p:nvGrpSpPr>
          <p:cNvPr name="Group 32" id="32"/>
          <p:cNvGrpSpPr/>
          <p:nvPr/>
        </p:nvGrpSpPr>
        <p:grpSpPr>
          <a:xfrm rot="0">
            <a:off x="10283473" y="6263839"/>
            <a:ext cx="6074024" cy="1544328"/>
            <a:chOff x="0" y="0"/>
            <a:chExt cx="1599743" cy="406737"/>
          </a:xfrm>
        </p:grpSpPr>
        <p:sp>
          <p:nvSpPr>
            <p:cNvPr name="Freeform 33" id="33"/>
            <p:cNvSpPr/>
            <p:nvPr/>
          </p:nvSpPr>
          <p:spPr>
            <a:xfrm flipH="false" flipV="false" rot="0">
              <a:off x="0" y="0"/>
              <a:ext cx="1599743" cy="406737"/>
            </a:xfrm>
            <a:custGeom>
              <a:avLst/>
              <a:gdLst/>
              <a:ahLst/>
              <a:cxnLst/>
              <a:rect r="r" b="b" t="t" l="l"/>
              <a:pathLst>
                <a:path h="406737" w="1599743">
                  <a:moveTo>
                    <a:pt x="65004" y="0"/>
                  </a:moveTo>
                  <a:lnTo>
                    <a:pt x="1534738" y="0"/>
                  </a:lnTo>
                  <a:cubicBezTo>
                    <a:pt x="1551979" y="0"/>
                    <a:pt x="1568513" y="6849"/>
                    <a:pt x="1580704" y="19039"/>
                  </a:cubicBezTo>
                  <a:cubicBezTo>
                    <a:pt x="1592894" y="31230"/>
                    <a:pt x="1599743" y="47764"/>
                    <a:pt x="1599743" y="65004"/>
                  </a:cubicBezTo>
                  <a:lnTo>
                    <a:pt x="1599743" y="341732"/>
                  </a:lnTo>
                  <a:cubicBezTo>
                    <a:pt x="1599743" y="358972"/>
                    <a:pt x="1592894" y="375507"/>
                    <a:pt x="1580704" y="387697"/>
                  </a:cubicBezTo>
                  <a:cubicBezTo>
                    <a:pt x="1568513" y="399888"/>
                    <a:pt x="1551979" y="406737"/>
                    <a:pt x="1534738" y="406737"/>
                  </a:cubicBezTo>
                  <a:lnTo>
                    <a:pt x="65004" y="406737"/>
                  </a:lnTo>
                  <a:cubicBezTo>
                    <a:pt x="47764" y="406737"/>
                    <a:pt x="31230" y="399888"/>
                    <a:pt x="19039" y="387697"/>
                  </a:cubicBezTo>
                  <a:cubicBezTo>
                    <a:pt x="6849" y="375507"/>
                    <a:pt x="0" y="358972"/>
                    <a:pt x="0" y="341732"/>
                  </a:cubicBezTo>
                  <a:lnTo>
                    <a:pt x="0" y="65004"/>
                  </a:lnTo>
                  <a:cubicBezTo>
                    <a:pt x="0" y="47764"/>
                    <a:pt x="6849" y="31230"/>
                    <a:pt x="19039" y="19039"/>
                  </a:cubicBezTo>
                  <a:cubicBezTo>
                    <a:pt x="31230" y="6849"/>
                    <a:pt x="47764" y="0"/>
                    <a:pt x="65004" y="0"/>
                  </a:cubicBezTo>
                  <a:close/>
                </a:path>
              </a:pathLst>
            </a:custGeom>
            <a:solidFill>
              <a:srgbClr val="FFCE6D"/>
            </a:solidFill>
          </p:spPr>
        </p:sp>
        <p:sp>
          <p:nvSpPr>
            <p:cNvPr name="TextBox 34" id="34"/>
            <p:cNvSpPr txBox="true"/>
            <p:nvPr/>
          </p:nvSpPr>
          <p:spPr>
            <a:xfrm>
              <a:off x="0" y="-38100"/>
              <a:ext cx="1599743" cy="444837"/>
            </a:xfrm>
            <a:prstGeom prst="rect">
              <a:avLst/>
            </a:prstGeom>
          </p:spPr>
          <p:txBody>
            <a:bodyPr anchor="ctr" rtlCol="false" tIns="50800" lIns="50800" bIns="50800" rIns="50800"/>
            <a:lstStyle/>
            <a:p>
              <a:pPr algn="ctr">
                <a:lnSpc>
                  <a:spcPts val="2041"/>
                </a:lnSpc>
              </a:pPr>
            </a:p>
          </p:txBody>
        </p:sp>
      </p:grpSp>
      <p:grpSp>
        <p:nvGrpSpPr>
          <p:cNvPr name="Group 35" id="35"/>
          <p:cNvGrpSpPr/>
          <p:nvPr/>
        </p:nvGrpSpPr>
        <p:grpSpPr>
          <a:xfrm rot="0">
            <a:off x="3265713" y="4468042"/>
            <a:ext cx="11756574" cy="1544335"/>
            <a:chOff x="0" y="0"/>
            <a:chExt cx="3096382" cy="406738"/>
          </a:xfrm>
        </p:grpSpPr>
        <p:sp>
          <p:nvSpPr>
            <p:cNvPr name="Freeform 36" id="36"/>
            <p:cNvSpPr/>
            <p:nvPr/>
          </p:nvSpPr>
          <p:spPr>
            <a:xfrm flipH="false" flipV="false" rot="0">
              <a:off x="0" y="0"/>
              <a:ext cx="3096382" cy="406738"/>
            </a:xfrm>
            <a:custGeom>
              <a:avLst/>
              <a:gdLst/>
              <a:ahLst/>
              <a:cxnLst/>
              <a:rect r="r" b="b" t="t" l="l"/>
              <a:pathLst>
                <a:path h="406738" w="3096382">
                  <a:moveTo>
                    <a:pt x="33584" y="0"/>
                  </a:moveTo>
                  <a:lnTo>
                    <a:pt x="3062797" y="0"/>
                  </a:lnTo>
                  <a:cubicBezTo>
                    <a:pt x="3071704" y="0"/>
                    <a:pt x="3080247" y="3538"/>
                    <a:pt x="3086545" y="9837"/>
                  </a:cubicBezTo>
                  <a:cubicBezTo>
                    <a:pt x="3092843" y="16135"/>
                    <a:pt x="3096382" y="24677"/>
                    <a:pt x="3096382" y="33584"/>
                  </a:cubicBezTo>
                  <a:lnTo>
                    <a:pt x="3096382" y="373154"/>
                  </a:lnTo>
                  <a:cubicBezTo>
                    <a:pt x="3096382" y="382061"/>
                    <a:pt x="3092843" y="390603"/>
                    <a:pt x="3086545" y="396902"/>
                  </a:cubicBezTo>
                  <a:cubicBezTo>
                    <a:pt x="3080247" y="403200"/>
                    <a:pt x="3071704" y="406738"/>
                    <a:pt x="3062797" y="406738"/>
                  </a:cubicBezTo>
                  <a:lnTo>
                    <a:pt x="33584" y="406738"/>
                  </a:lnTo>
                  <a:cubicBezTo>
                    <a:pt x="24677" y="406738"/>
                    <a:pt x="16135" y="403200"/>
                    <a:pt x="9837" y="396902"/>
                  </a:cubicBezTo>
                  <a:cubicBezTo>
                    <a:pt x="3538" y="390603"/>
                    <a:pt x="0" y="382061"/>
                    <a:pt x="0" y="373154"/>
                  </a:cubicBezTo>
                  <a:lnTo>
                    <a:pt x="0" y="33584"/>
                  </a:lnTo>
                  <a:cubicBezTo>
                    <a:pt x="0" y="24677"/>
                    <a:pt x="3538" y="16135"/>
                    <a:pt x="9837" y="9837"/>
                  </a:cubicBezTo>
                  <a:cubicBezTo>
                    <a:pt x="16135" y="3538"/>
                    <a:pt x="24677" y="0"/>
                    <a:pt x="33584" y="0"/>
                  </a:cubicBezTo>
                  <a:close/>
                </a:path>
              </a:pathLst>
            </a:custGeom>
            <a:solidFill>
              <a:srgbClr val="468B91"/>
            </a:solidFill>
          </p:spPr>
        </p:sp>
        <p:sp>
          <p:nvSpPr>
            <p:cNvPr name="TextBox 37" id="37"/>
            <p:cNvSpPr txBox="true"/>
            <p:nvPr/>
          </p:nvSpPr>
          <p:spPr>
            <a:xfrm>
              <a:off x="0" y="-38100"/>
              <a:ext cx="3096382" cy="444838"/>
            </a:xfrm>
            <a:prstGeom prst="rect">
              <a:avLst/>
            </a:prstGeom>
          </p:spPr>
          <p:txBody>
            <a:bodyPr anchor="ctr" rtlCol="false" tIns="50800" lIns="50800" bIns="50800" rIns="50800"/>
            <a:lstStyle/>
            <a:p>
              <a:pPr algn="ctr">
                <a:lnSpc>
                  <a:spcPts val="2041"/>
                </a:lnSpc>
              </a:pPr>
            </a:p>
          </p:txBody>
        </p:sp>
      </p:grpSp>
      <p:sp>
        <p:nvSpPr>
          <p:cNvPr name="TextBox 38" id="38"/>
          <p:cNvSpPr txBox="true"/>
          <p:nvPr/>
        </p:nvSpPr>
        <p:spPr>
          <a:xfrm rot="0">
            <a:off x="3323322" y="4484357"/>
            <a:ext cx="11698965" cy="1368137"/>
          </a:xfrm>
          <a:prstGeom prst="rect">
            <a:avLst/>
          </a:prstGeom>
        </p:spPr>
        <p:txBody>
          <a:bodyPr anchor="t" rtlCol="false" tIns="0" lIns="0" bIns="0" rIns="0">
            <a:spAutoFit/>
          </a:bodyPr>
          <a:lstStyle/>
          <a:p>
            <a:pPr algn="ctr">
              <a:lnSpc>
                <a:spcPts val="10690"/>
              </a:lnSpc>
            </a:pPr>
            <a:r>
              <a:rPr lang="en-US" sz="7636">
                <a:solidFill>
                  <a:srgbClr val="F6F6E9"/>
                </a:solidFill>
                <a:latin typeface="Cubao"/>
              </a:rPr>
              <a:t>TESTING shopee WEB</a:t>
            </a:r>
          </a:p>
        </p:txBody>
      </p:sp>
      <p:sp>
        <p:nvSpPr>
          <p:cNvPr name="TextBox 39" id="39"/>
          <p:cNvSpPr txBox="true"/>
          <p:nvPr/>
        </p:nvSpPr>
        <p:spPr>
          <a:xfrm rot="0">
            <a:off x="10696545" y="6257932"/>
            <a:ext cx="5268746" cy="1369049"/>
          </a:xfrm>
          <a:prstGeom prst="rect">
            <a:avLst/>
          </a:prstGeom>
        </p:spPr>
        <p:txBody>
          <a:bodyPr anchor="t" rtlCol="false" tIns="0" lIns="0" bIns="0" rIns="0">
            <a:spAutoFit/>
          </a:bodyPr>
          <a:lstStyle/>
          <a:p>
            <a:pPr algn="ctr">
              <a:lnSpc>
                <a:spcPts val="10640"/>
              </a:lnSpc>
            </a:pPr>
            <a:r>
              <a:rPr lang="en-US" sz="7600">
                <a:solidFill>
                  <a:srgbClr val="000000"/>
                </a:solidFill>
                <a:latin typeface="Cubao"/>
              </a:rPr>
              <a:t>Nhom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071462" cy="3628474"/>
          </a:xfrm>
          <a:custGeom>
            <a:avLst/>
            <a:gdLst/>
            <a:ahLst/>
            <a:cxnLst/>
            <a:rect r="r" b="b" t="t" l="l"/>
            <a:pathLst>
              <a:path h="3628474" w="4071462">
                <a:moveTo>
                  <a:pt x="0" y="0"/>
                </a:moveTo>
                <a:lnTo>
                  <a:pt x="4071462" y="0"/>
                </a:lnTo>
                <a:lnTo>
                  <a:pt x="4071462" y="3628474"/>
                </a:lnTo>
                <a:lnTo>
                  <a:pt x="0" y="3628474"/>
                </a:lnTo>
                <a:lnTo>
                  <a:pt x="0" y="0"/>
                </a:lnTo>
                <a:close/>
              </a:path>
            </a:pathLst>
          </a:custGeom>
          <a:blipFill>
            <a:blip r:embed="rId2"/>
            <a:stretch>
              <a:fillRect l="0" t="-12208" r="0" b="0"/>
            </a:stretch>
          </a:blipFill>
        </p:spPr>
      </p:sp>
      <p:sp>
        <p:nvSpPr>
          <p:cNvPr name="Freeform 3" id="3"/>
          <p:cNvSpPr/>
          <p:nvPr/>
        </p:nvSpPr>
        <p:spPr>
          <a:xfrm flipH="false" flipV="false" rot="0">
            <a:off x="14253558" y="-4708"/>
            <a:ext cx="4073558" cy="4073558"/>
          </a:xfrm>
          <a:custGeom>
            <a:avLst/>
            <a:gdLst/>
            <a:ahLst/>
            <a:cxnLst/>
            <a:rect r="r" b="b" t="t" l="l"/>
            <a:pathLst>
              <a:path h="4073558" w="4073558">
                <a:moveTo>
                  <a:pt x="0" y="0"/>
                </a:moveTo>
                <a:lnTo>
                  <a:pt x="4073557" y="0"/>
                </a:lnTo>
                <a:lnTo>
                  <a:pt x="4073557" y="4073558"/>
                </a:lnTo>
                <a:lnTo>
                  <a:pt x="0" y="4073558"/>
                </a:lnTo>
                <a:lnTo>
                  <a:pt x="0" y="0"/>
                </a:lnTo>
                <a:close/>
              </a:path>
            </a:pathLst>
          </a:custGeom>
          <a:blipFill>
            <a:blip r:embed="rId3"/>
            <a:stretch>
              <a:fillRect l="0" t="0" r="0" b="0"/>
            </a:stretch>
          </a:blipFill>
        </p:spPr>
      </p:sp>
      <p:sp>
        <p:nvSpPr>
          <p:cNvPr name="Freeform 4" id="4"/>
          <p:cNvSpPr/>
          <p:nvPr/>
        </p:nvSpPr>
        <p:spPr>
          <a:xfrm flipH="false" flipV="false" rot="0">
            <a:off x="0" y="5563362"/>
            <a:ext cx="4723638" cy="4723638"/>
          </a:xfrm>
          <a:custGeom>
            <a:avLst/>
            <a:gdLst/>
            <a:ahLst/>
            <a:cxnLst/>
            <a:rect r="r" b="b" t="t" l="l"/>
            <a:pathLst>
              <a:path h="4723638" w="4723638">
                <a:moveTo>
                  <a:pt x="0" y="0"/>
                </a:moveTo>
                <a:lnTo>
                  <a:pt x="4723638" y="0"/>
                </a:lnTo>
                <a:lnTo>
                  <a:pt x="4723638" y="4723638"/>
                </a:lnTo>
                <a:lnTo>
                  <a:pt x="0" y="4723638"/>
                </a:lnTo>
                <a:lnTo>
                  <a:pt x="0" y="0"/>
                </a:lnTo>
                <a:close/>
              </a:path>
            </a:pathLst>
          </a:custGeom>
          <a:blipFill>
            <a:blip r:embed="rId4"/>
            <a:stretch>
              <a:fillRect l="0" t="0" r="0" b="0"/>
            </a:stretch>
          </a:blipFill>
        </p:spPr>
      </p:sp>
      <p:sp>
        <p:nvSpPr>
          <p:cNvPr name="Freeform 5" id="5"/>
          <p:cNvSpPr/>
          <p:nvPr/>
        </p:nvSpPr>
        <p:spPr>
          <a:xfrm flipH="false" flipV="false" rot="0">
            <a:off x="13659362" y="5631437"/>
            <a:ext cx="4667753" cy="4667753"/>
          </a:xfrm>
          <a:custGeom>
            <a:avLst/>
            <a:gdLst/>
            <a:ahLst/>
            <a:cxnLst/>
            <a:rect r="r" b="b" t="t" l="l"/>
            <a:pathLst>
              <a:path h="4667753" w="4667753">
                <a:moveTo>
                  <a:pt x="0" y="0"/>
                </a:moveTo>
                <a:lnTo>
                  <a:pt x="4667753" y="0"/>
                </a:lnTo>
                <a:lnTo>
                  <a:pt x="4667753" y="4667753"/>
                </a:lnTo>
                <a:lnTo>
                  <a:pt x="0" y="4667753"/>
                </a:lnTo>
                <a:lnTo>
                  <a:pt x="0" y="0"/>
                </a:lnTo>
                <a:close/>
              </a:path>
            </a:pathLst>
          </a:custGeom>
          <a:blipFill>
            <a:blip r:embed="rId5"/>
            <a:stretch>
              <a:fillRect l="0" t="0" r="0" b="0"/>
            </a:stretch>
          </a:blipFill>
        </p:spPr>
      </p:sp>
      <p:sp>
        <p:nvSpPr>
          <p:cNvPr name="TextBox 6" id="6"/>
          <p:cNvSpPr txBox="true"/>
          <p:nvPr/>
        </p:nvSpPr>
        <p:spPr>
          <a:xfrm rot="0">
            <a:off x="4571293" y="1562980"/>
            <a:ext cx="3416462" cy="794131"/>
          </a:xfrm>
          <a:prstGeom prst="rect">
            <a:avLst/>
          </a:prstGeom>
        </p:spPr>
        <p:txBody>
          <a:bodyPr anchor="t" rtlCol="false" tIns="0" lIns="0" bIns="0" rIns="0">
            <a:spAutoFit/>
          </a:bodyPr>
          <a:lstStyle/>
          <a:p>
            <a:pPr marL="734059" indent="-367030" lvl="1">
              <a:lnSpc>
                <a:spcPts val="6901"/>
              </a:lnSpc>
              <a:buFont typeface="Arial"/>
              <a:buChar char="•"/>
            </a:pPr>
            <a:r>
              <a:rPr lang="en-US" sz="3399">
                <a:solidFill>
                  <a:srgbClr val="000000"/>
                </a:solidFill>
                <a:latin typeface="Glacial Indifference Bold"/>
              </a:rPr>
              <a:t>Tài khoản:</a:t>
            </a:r>
          </a:p>
        </p:txBody>
      </p:sp>
      <p:sp>
        <p:nvSpPr>
          <p:cNvPr name="TextBox 7" id="7"/>
          <p:cNvSpPr txBox="true"/>
          <p:nvPr/>
        </p:nvSpPr>
        <p:spPr>
          <a:xfrm rot="0">
            <a:off x="6098087" y="2946575"/>
            <a:ext cx="5476565"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Xem và thay đổi thông tin cá nhân</a:t>
            </a:r>
          </a:p>
        </p:txBody>
      </p:sp>
      <p:sp>
        <p:nvSpPr>
          <p:cNvPr name="TextBox 8" id="8"/>
          <p:cNvSpPr txBox="true"/>
          <p:nvPr/>
        </p:nvSpPr>
        <p:spPr>
          <a:xfrm rot="0">
            <a:off x="6098087" y="3809135"/>
            <a:ext cx="7543840"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Quản lý liên kết với thẻ ngân hàng và thẻ tín dụng</a:t>
            </a:r>
          </a:p>
        </p:txBody>
      </p:sp>
      <p:sp>
        <p:nvSpPr>
          <p:cNvPr name="TextBox 9" id="9"/>
          <p:cNvSpPr txBox="true"/>
          <p:nvPr/>
        </p:nvSpPr>
        <p:spPr>
          <a:xfrm rot="0">
            <a:off x="6098087" y="4671465"/>
            <a:ext cx="6091826"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Thêm, xóa, cập nhật địa chỉ nhận hàng</a:t>
            </a:r>
          </a:p>
        </p:txBody>
      </p:sp>
      <p:sp>
        <p:nvSpPr>
          <p:cNvPr name="TextBox 10" id="10"/>
          <p:cNvSpPr txBox="true"/>
          <p:nvPr/>
        </p:nvSpPr>
        <p:spPr>
          <a:xfrm rot="0">
            <a:off x="6098087" y="5583812"/>
            <a:ext cx="4590590"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Thay đổi mật khẩu tài khoản</a:t>
            </a:r>
          </a:p>
        </p:txBody>
      </p:sp>
      <p:sp>
        <p:nvSpPr>
          <p:cNvPr name="TextBox 11" id="11"/>
          <p:cNvSpPr txBox="true"/>
          <p:nvPr/>
        </p:nvSpPr>
        <p:spPr>
          <a:xfrm rot="0">
            <a:off x="6098087" y="6446142"/>
            <a:ext cx="4836695"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Cài đặt thông báo cho tài khoản</a:t>
            </a:r>
          </a:p>
        </p:txBody>
      </p:sp>
      <p:sp>
        <p:nvSpPr>
          <p:cNvPr name="TextBox 12" id="12"/>
          <p:cNvSpPr txBox="true"/>
          <p:nvPr/>
        </p:nvSpPr>
        <p:spPr>
          <a:xfrm rot="0">
            <a:off x="4571293" y="7430135"/>
            <a:ext cx="3416462" cy="794131"/>
          </a:xfrm>
          <a:prstGeom prst="rect">
            <a:avLst/>
          </a:prstGeom>
        </p:spPr>
        <p:txBody>
          <a:bodyPr anchor="t" rtlCol="false" tIns="0" lIns="0" bIns="0" rIns="0">
            <a:spAutoFit/>
          </a:bodyPr>
          <a:lstStyle/>
          <a:p>
            <a:pPr marL="734059" indent="-367030" lvl="1">
              <a:lnSpc>
                <a:spcPts val="6901"/>
              </a:lnSpc>
              <a:buFont typeface="Arial"/>
              <a:buChar char="•"/>
            </a:pPr>
            <a:r>
              <a:rPr lang="en-US" sz="3399">
                <a:solidFill>
                  <a:srgbClr val="000000"/>
                </a:solidFill>
                <a:latin typeface="Glacial Indifference Bold"/>
              </a:rPr>
              <a:t>Đơn hàng:</a:t>
            </a:r>
          </a:p>
        </p:txBody>
      </p:sp>
      <p:sp>
        <p:nvSpPr>
          <p:cNvPr name="TextBox 13" id="13"/>
          <p:cNvSpPr txBox="true"/>
          <p:nvPr/>
        </p:nvSpPr>
        <p:spPr>
          <a:xfrm rot="0">
            <a:off x="5679710" y="8503285"/>
            <a:ext cx="7712379" cy="14624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Hiển thị tất cả các đơn hàng đã mua và tình trạng của chúng (chờ xác nhận, chờ lấy hàng, chờ giao hàng, đã giao, đã hủy, trả hàng)</a:t>
            </a:r>
          </a:p>
        </p:txBody>
      </p:sp>
    </p:spTree>
  </p:cSld>
  <p:clrMapOvr>
    <a:masterClrMapping/>
  </p:clrMapOvr>
</p:sld>
</file>

<file path=ppt/slides/slide100.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4678182"/>
          <a:ext cx="18288000" cy="930635"/>
        </p:xfrm>
        <a:graphic>
          <a:graphicData uri="http://schemas.openxmlformats.org/drawingml/2006/table">
            <a:tbl>
              <a:tblPr/>
              <a:tblGrid>
                <a:gridCol w="1046650"/>
                <a:gridCol w="1532159"/>
                <a:gridCol w="1905126"/>
                <a:gridCol w="3568272"/>
                <a:gridCol w="3053198"/>
                <a:gridCol w="2084939"/>
                <a:gridCol w="1608838"/>
                <a:gridCol w="1751322"/>
                <a:gridCol w="1737496"/>
              </a:tblGrid>
              <a:tr h="157175">
                <a:tc gridSpan="9">
                  <a:txBody>
                    <a:bodyPr anchor="t" rtlCol="false"/>
                    <a:lstStyle/>
                    <a:p>
                      <a:pPr algn="ctr">
                        <a:lnSpc>
                          <a:spcPts val="3723"/>
                        </a:lnSpc>
                        <a:defRPr/>
                      </a:pPr>
                      <a:r>
                        <a:rPr lang="en-US" sz="2659">
                          <a:solidFill>
                            <a:srgbClr val="000000"/>
                          </a:solidFill>
                          <a:latin typeface="Faustina Bold"/>
                        </a:rPr>
                        <a:t>Chức năng giỏ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giỏ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giỏ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giỏ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giỏ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giỏ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giỏ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giỏ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giỏ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1.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4640528"/>
        </p:xfrm>
        <a:graphic>
          <a:graphicData uri="http://schemas.openxmlformats.org/drawingml/2006/table">
            <a:tbl>
              <a:tblPr/>
              <a:tblGrid>
                <a:gridCol w="1182845"/>
                <a:gridCol w="1477274"/>
                <a:gridCol w="1850241"/>
                <a:gridCol w="3513387"/>
                <a:gridCol w="2998313"/>
                <a:gridCol w="2030054"/>
                <a:gridCol w="1553953"/>
                <a:gridCol w="1696437"/>
                <a:gridCol w="1985497"/>
              </a:tblGrid>
              <a:tr h="983820">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57587">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Thêm sản phẩm vào giỏ hàng thành</a:t>
                      </a:r>
                    </a:p>
                    <a:p>
                      <a:pPr algn="ctr">
                        <a:lnSpc>
                          <a:spcPts val="2744"/>
                        </a:lnSpc>
                      </a:pPr>
                      <a:r>
                        <a:rPr lang="en-US" sz="1960">
                          <a:solidFill>
                            <a:srgbClr val="000000"/>
                          </a:solidFill>
                          <a:latin typeface="Faustina"/>
                        </a:rPr>
                        <a:t>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sản phẩm bạn</a:t>
                      </a:r>
                    </a:p>
                    <a:p>
                      <a:pPr algn="ctr">
                        <a:lnSpc>
                          <a:spcPts val="2744"/>
                        </a:lnSpc>
                      </a:pPr>
                      <a:r>
                        <a:rPr lang="en-US" sz="1960">
                          <a:solidFill>
                            <a:srgbClr val="000000"/>
                          </a:solidFill>
                          <a:latin typeface="Faustina"/>
                        </a:rPr>
                        <a:t>  muốn mua</a:t>
                      </a:r>
                    </a:p>
                    <a:p>
                      <a:pPr algn="ctr">
                        <a:lnSpc>
                          <a:spcPts val="2744"/>
                        </a:lnSpc>
                      </a:pPr>
                      <a:r>
                        <a:rPr lang="en-US" sz="1960">
                          <a:solidFill>
                            <a:srgbClr val="000000"/>
                          </a:solidFill>
                          <a:latin typeface="Faustina"/>
                        </a:rPr>
                        <a:t>  Bước 2: Chọn phân loại cho sản phẩm và bấm vào nút Thêm vào giỏ hàng hoặc Mua</a:t>
                      </a:r>
                    </a:p>
                    <a:p>
                      <a:pPr algn="ctr">
                        <a:lnSpc>
                          <a:spcPts val="2744"/>
                        </a:lnSpc>
                      </a:pPr>
                      <a:r>
                        <a:rPr lang="en-US" sz="1960">
                          <a:solidFill>
                            <a:srgbClr val="000000"/>
                          </a:solidFill>
                          <a:latin typeface="Faustina"/>
                        </a:rPr>
                        <a:t>  ngay</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Sản phẩm được thêm vào giỏ hàng</a:t>
                      </a:r>
                    </a:p>
                    <a:p>
                      <a:pPr algn="ctr">
                        <a:lnSpc>
                          <a:spcPts val="2744"/>
                        </a:lnSpc>
                      </a:pPr>
                      <a:r>
                        <a:rPr lang="en-US" sz="1960">
                          <a:solidFill>
                            <a:srgbClr val="000000"/>
                          </a:solidFill>
                          <a:latin typeface="Faustina"/>
                        </a:rPr>
                        <a:t>  với </a:t>
                      </a:r>
                    </a:p>
                    <a:p>
                      <a:pPr algn="ctr">
                        <a:lnSpc>
                          <a:spcPts val="2744"/>
                        </a:lnSpc>
                      </a:pPr>
                      <a:r>
                        <a:rPr lang="en-US" sz="1960">
                          <a:solidFill>
                            <a:srgbClr val="000000"/>
                          </a:solidFill>
                          <a:latin typeface="Faustina"/>
                        </a:rPr>
                        <a:t>  số lượng phải lớn hơn 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0" y="4640528"/>
          <a:ext cx="18288000" cy="3524250"/>
        </p:xfrm>
        <a:graphic>
          <a:graphicData uri="http://schemas.openxmlformats.org/drawingml/2006/table">
            <a:tbl>
              <a:tblPr/>
              <a:tblGrid>
                <a:gridCol w="1182845"/>
                <a:gridCol w="1477274"/>
                <a:gridCol w="1850241"/>
                <a:gridCol w="3513387"/>
                <a:gridCol w="2998313"/>
                <a:gridCol w="2030054"/>
                <a:gridCol w="1553953"/>
                <a:gridCol w="1696437"/>
                <a:gridCol w="1985497"/>
              </a:tblGrid>
              <a:tr h="2324829">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Thay đổi số lượng của sản phẩm </a:t>
                      </a:r>
                    </a:p>
                    <a:p>
                      <a:pPr algn="ctr">
                        <a:lnSpc>
                          <a:spcPts val="2744"/>
                        </a:lnSpc>
                      </a:pPr>
                      <a:r>
                        <a:rPr lang="en-US" sz="1960">
                          <a:solidFill>
                            <a:srgbClr val="000000"/>
                          </a:solidFill>
                          <a:latin typeface="Faustina"/>
                        </a:rPr>
                        <a:t>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biểu tượng</a:t>
                      </a:r>
                    </a:p>
                    <a:p>
                      <a:pPr algn="ctr">
                        <a:lnSpc>
                          <a:spcPts val="2744"/>
                        </a:lnSpc>
                      </a:pPr>
                      <a:r>
                        <a:rPr lang="en-US" sz="1960">
                          <a:solidFill>
                            <a:srgbClr val="000000"/>
                          </a:solidFill>
                          <a:latin typeface="Faustina"/>
                        </a:rPr>
                        <a:t>  giỏ hàng </a:t>
                      </a:r>
                    </a:p>
                    <a:p>
                      <a:pPr algn="ctr">
                        <a:lnSpc>
                          <a:spcPts val="2744"/>
                        </a:lnSpc>
                      </a:pPr>
                      <a:r>
                        <a:rPr lang="en-US" sz="1960">
                          <a:solidFill>
                            <a:srgbClr val="000000"/>
                          </a:solidFill>
                          <a:latin typeface="Faustina"/>
                        </a:rPr>
                        <a:t>  phía trên bên phải trang web gần thanh tìm kiếm</a:t>
                      </a:r>
                    </a:p>
                    <a:p>
                      <a:pPr algn="ctr">
                        <a:lnSpc>
                          <a:spcPts val="2744"/>
                        </a:lnSpc>
                      </a:pPr>
                      <a:r>
                        <a:rPr lang="en-US" sz="1960">
                          <a:solidFill>
                            <a:srgbClr val="000000"/>
                          </a:solidFill>
                          <a:latin typeface="Faustina"/>
                        </a:rPr>
                        <a:t>  Bước 2: Nhấn vào nút + hoặc - hoặc nhập trực tiếp để điều chỉnh số lượng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Giá tiền của sản phẩm phải được</a:t>
                      </a:r>
                    </a:p>
                    <a:p>
                      <a:pPr algn="ctr">
                        <a:lnSpc>
                          <a:spcPts val="2744"/>
                        </a:lnSpc>
                      </a:pPr>
                      <a:r>
                        <a:rPr lang="en-US" sz="1960">
                          <a:solidFill>
                            <a:srgbClr val="000000"/>
                          </a:solidFill>
                          <a:latin typeface="Faustina"/>
                        </a:rPr>
                        <a:t>  thay đổi </a:t>
                      </a:r>
                    </a:p>
                    <a:p>
                      <a:pPr algn="ctr">
                        <a:lnSpc>
                          <a:spcPts val="2744"/>
                        </a:lnSpc>
                      </a:pPr>
                      <a:r>
                        <a:rPr lang="en-US" sz="1960">
                          <a:solidFill>
                            <a:srgbClr val="000000"/>
                          </a:solidFill>
                          <a:latin typeface="Faustina"/>
                        </a:rPr>
                        <a:t>  sau khi thay đổi số lượng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2.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7114437"/>
        </p:xfrm>
        <a:graphic>
          <a:graphicData uri="http://schemas.openxmlformats.org/drawingml/2006/table">
            <a:tbl>
              <a:tblPr/>
              <a:tblGrid>
                <a:gridCol w="1182845"/>
                <a:gridCol w="1477274"/>
                <a:gridCol w="1850241"/>
                <a:gridCol w="3513387"/>
                <a:gridCol w="2998313"/>
                <a:gridCol w="2030054"/>
                <a:gridCol w="1553953"/>
                <a:gridCol w="1696437"/>
                <a:gridCol w="1985497"/>
              </a:tblGrid>
              <a:tr h="1126425">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70681">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nhập</a:t>
                      </a:r>
                    </a:p>
                    <a:p>
                      <a:pPr algn="ctr">
                        <a:lnSpc>
                          <a:spcPts val="2744"/>
                        </a:lnSpc>
                      </a:pPr>
                      <a:r>
                        <a:rPr lang="en-US" sz="1960">
                          <a:solidFill>
                            <a:srgbClr val="000000"/>
                          </a:solidFill>
                          <a:latin typeface="Faustina"/>
                        </a:rPr>
                        <a:t>  số lượng</a:t>
                      </a:r>
                    </a:p>
                    <a:p>
                      <a:pPr algn="ctr">
                        <a:lnSpc>
                          <a:spcPts val="2744"/>
                        </a:lnSpc>
                      </a:pPr>
                      <a:r>
                        <a:rPr lang="en-US" sz="1960">
                          <a:solidFill>
                            <a:srgbClr val="000000"/>
                          </a:solidFill>
                          <a:latin typeface="Faustina"/>
                        </a:rPr>
                        <a:t>  &lt;=0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Nhập số lượng là 0 hoặc -1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GH002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Không cho phép người dùng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517331">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số lượng khi có được</a:t>
                      </a:r>
                    </a:p>
                    <a:p>
                      <a:pPr algn="ctr">
                        <a:lnSpc>
                          <a:spcPts val="2744"/>
                        </a:lnSpc>
                      </a:pPr>
                      <a:r>
                        <a:rPr lang="en-US" sz="1960">
                          <a:solidFill>
                            <a:srgbClr val="000000"/>
                          </a:solidFill>
                          <a:latin typeface="Faustina"/>
                        </a:rPr>
                        <a:t>  thay đổi hay không bằng nút + hoặc nhập giá trị rất lớn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Nhập số lượng hoặc nhấn nút + để</a:t>
                      </a:r>
                    </a:p>
                    <a:p>
                      <a:pPr algn="ctr">
                        <a:lnSpc>
                          <a:spcPts val="2744"/>
                        </a:lnSpc>
                      </a:pPr>
                      <a:r>
                        <a:rPr lang="en-US" sz="1960">
                          <a:solidFill>
                            <a:srgbClr val="000000"/>
                          </a:solidFill>
                          <a:latin typeface="Faustina"/>
                        </a:rPr>
                        <a:t>  thay đổi giá trị là 1.0000000000000003e+21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GH002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Số lượng được trả về giá trị gần</a:t>
                      </a:r>
                    </a:p>
                    <a:p>
                      <a:pPr algn="ctr">
                        <a:lnSpc>
                          <a:spcPts val="2744"/>
                        </a:lnSpc>
                      </a:pPr>
                      <a:r>
                        <a:rPr lang="en-US" sz="1960">
                          <a:solidFill>
                            <a:srgbClr val="000000"/>
                          </a:solidFill>
                          <a:latin typeface="Faustina"/>
                        </a:rPr>
                        <a:t>  nhất</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3.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001988">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154935">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GH005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Xóa sản phẩm trực tiếp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biểu tượng</a:t>
                      </a:r>
                    </a:p>
                    <a:p>
                      <a:pPr algn="ctr">
                        <a:lnSpc>
                          <a:spcPts val="2744"/>
                        </a:lnSpc>
                      </a:pPr>
                      <a:r>
                        <a:rPr lang="en-US" sz="1960">
                          <a:solidFill>
                            <a:srgbClr val="000000"/>
                          </a:solidFill>
                          <a:latin typeface="Faustina"/>
                        </a:rPr>
                        <a:t>  giỏ hàng </a:t>
                      </a:r>
                    </a:p>
                    <a:p>
                      <a:pPr algn="ctr">
                        <a:lnSpc>
                          <a:spcPts val="2744"/>
                        </a:lnSpc>
                      </a:pPr>
                      <a:r>
                        <a:rPr lang="en-US" sz="1960">
                          <a:solidFill>
                            <a:srgbClr val="000000"/>
                          </a:solidFill>
                          <a:latin typeface="Faustina"/>
                        </a:rPr>
                        <a:t>  phía trên bên phải trang web gần thanh tìm kiếm</a:t>
                      </a:r>
                    </a:p>
                    <a:p>
                      <a:pPr algn="ctr">
                        <a:lnSpc>
                          <a:spcPts val="2744"/>
                        </a:lnSpc>
                      </a:pPr>
                      <a:r>
                        <a:rPr lang="en-US" sz="1960">
                          <a:solidFill>
                            <a:srgbClr val="000000"/>
                          </a:solidFill>
                          <a:latin typeface="Faustina"/>
                        </a:rPr>
                        <a:t>  Bước 2: Nhấn vào Xóa của sản phẩm đó</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Sản phẩm được xóa khỏi giỏ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49911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GH006</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khi chưa chọn</a:t>
                      </a:r>
                    </a:p>
                    <a:p>
                      <a:pPr algn="ctr">
                        <a:lnSpc>
                          <a:spcPts val="2744"/>
                        </a:lnSpc>
                      </a:pPr>
                      <a:r>
                        <a:rPr lang="en-US" sz="1960">
                          <a:solidFill>
                            <a:srgbClr val="000000"/>
                          </a:solidFill>
                          <a:latin typeface="Faustina"/>
                        </a:rPr>
                        <a:t>  sản phẩm để xóa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Chưa có sản phẩm nào được đánh</a:t>
                      </a:r>
                    </a:p>
                    <a:p>
                      <a:pPr algn="ctr">
                        <a:lnSpc>
                          <a:spcPts val="2744"/>
                        </a:lnSpc>
                      </a:pPr>
                      <a:r>
                        <a:rPr lang="en-US" sz="1960">
                          <a:solidFill>
                            <a:srgbClr val="000000"/>
                          </a:solidFill>
                          <a:latin typeface="Faustina"/>
                        </a:rPr>
                        <a:t>  dấu tick</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biểu tượng</a:t>
                      </a:r>
                    </a:p>
                    <a:p>
                      <a:pPr algn="ctr">
                        <a:lnSpc>
                          <a:spcPts val="2744"/>
                        </a:lnSpc>
                      </a:pPr>
                      <a:r>
                        <a:rPr lang="en-US" sz="1960">
                          <a:solidFill>
                            <a:srgbClr val="000000"/>
                          </a:solidFill>
                          <a:latin typeface="Faustina"/>
                        </a:rPr>
                        <a:t>  giỏ hàng </a:t>
                      </a:r>
                    </a:p>
                    <a:p>
                      <a:pPr algn="ctr">
                        <a:lnSpc>
                          <a:spcPts val="2744"/>
                        </a:lnSpc>
                      </a:pPr>
                      <a:r>
                        <a:rPr lang="en-US" sz="1960">
                          <a:solidFill>
                            <a:srgbClr val="000000"/>
                          </a:solidFill>
                          <a:latin typeface="Faustina"/>
                        </a:rPr>
                        <a:t>  phía trên bên phải trang web gần thanh tìm kiếm</a:t>
                      </a:r>
                    </a:p>
                    <a:p>
                      <a:pPr algn="ctr">
                        <a:lnSpc>
                          <a:spcPts val="2744"/>
                        </a:lnSpc>
                      </a:pPr>
                      <a:r>
                        <a:rPr lang="en-US" sz="1960">
                          <a:solidFill>
                            <a:srgbClr val="000000"/>
                          </a:solidFill>
                          <a:latin typeface="Faustina"/>
                        </a:rPr>
                        <a:t>  Bước 2: Nhấn vào Xóa ở cuối giỏ hàng gần nút "Lưu vào mục đã thích"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"Vui lòng</a:t>
                      </a:r>
                    </a:p>
                    <a:p>
                      <a:pPr algn="ctr">
                        <a:lnSpc>
                          <a:spcPts val="2744"/>
                        </a:lnSpc>
                      </a:pPr>
                      <a:r>
                        <a:rPr lang="en-US" sz="1960">
                          <a:solidFill>
                            <a:srgbClr val="000000"/>
                          </a:solidFill>
                          <a:latin typeface="Faustina"/>
                        </a:rPr>
                        <a:t>  chọn sản phẩm"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630967">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GH007</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Xóa sản phẩm bằng tick chọn thành</a:t>
                      </a:r>
                    </a:p>
                    <a:p>
                      <a:pPr algn="ctr">
                        <a:lnSpc>
                          <a:spcPts val="2744"/>
                        </a:lnSpc>
                      </a:pPr>
                      <a:r>
                        <a:rPr lang="en-US" sz="1960">
                          <a:solidFill>
                            <a:srgbClr val="000000"/>
                          </a:solidFill>
                          <a:latin typeface="Faustina"/>
                        </a:rPr>
                        <a:t>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Có ít nhất 1 sản phẩm được đánh</a:t>
                      </a:r>
                    </a:p>
                    <a:p>
                      <a:pPr algn="ctr">
                        <a:lnSpc>
                          <a:spcPts val="2744"/>
                        </a:lnSpc>
                      </a:pPr>
                      <a:r>
                        <a:rPr lang="en-US" sz="1960">
                          <a:solidFill>
                            <a:srgbClr val="000000"/>
                          </a:solidFill>
                          <a:latin typeface="Faustina"/>
                        </a:rPr>
                        <a:t>  dấu tick</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GH007</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xác nhận và</a:t>
                      </a:r>
                    </a:p>
                    <a:p>
                      <a:pPr algn="ctr">
                        <a:lnSpc>
                          <a:spcPts val="2744"/>
                        </a:lnSpc>
                      </a:pPr>
                      <a:r>
                        <a:rPr lang="en-US" sz="1960">
                          <a:solidFill>
                            <a:srgbClr val="000000"/>
                          </a:solidFill>
                          <a:latin typeface="Faustina"/>
                        </a:rPr>
                        <a:t>  xóa sản phẩm</a:t>
                      </a:r>
                    </a:p>
                    <a:p>
                      <a:pPr algn="ctr">
                        <a:lnSpc>
                          <a:spcPts val="2744"/>
                        </a:lnSpc>
                      </a:pPr>
                      <a:r>
                        <a:rPr lang="en-US" sz="1960">
                          <a:solidFill>
                            <a:srgbClr val="000000"/>
                          </a:solidFill>
                          <a:latin typeface="Faustina"/>
                        </a:rPr>
                        <a:t>  đã chọn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4.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8351577"/>
        </p:xfrm>
        <a:graphic>
          <a:graphicData uri="http://schemas.openxmlformats.org/drawingml/2006/table">
            <a:tbl>
              <a:tblPr/>
              <a:tblGrid>
                <a:gridCol w="1012996"/>
                <a:gridCol w="1498505"/>
                <a:gridCol w="1871472"/>
                <a:gridCol w="3534618"/>
                <a:gridCol w="3019544"/>
                <a:gridCol w="2051285"/>
                <a:gridCol w="1575184"/>
                <a:gridCol w="1717668"/>
                <a:gridCol w="2006729"/>
              </a:tblGrid>
              <a:tr h="1002852">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46598">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GH008</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tổng tiền cần thanh toán</a:t>
                      </a:r>
                    </a:p>
                    <a:p>
                      <a:pPr algn="ctr">
                        <a:lnSpc>
                          <a:spcPts val="2744"/>
                        </a:lnSpc>
                      </a:pPr>
                      <a:r>
                        <a:rPr lang="en-US" sz="1960">
                          <a:solidFill>
                            <a:srgbClr val="000000"/>
                          </a:solidFill>
                          <a:latin typeface="Faustina"/>
                        </a:rPr>
                        <a:t>  hợp lệ</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biểu tượng</a:t>
                      </a:r>
                    </a:p>
                    <a:p>
                      <a:pPr algn="ctr">
                        <a:lnSpc>
                          <a:spcPts val="2744"/>
                        </a:lnSpc>
                      </a:pPr>
                      <a:r>
                        <a:rPr lang="en-US" sz="1960">
                          <a:solidFill>
                            <a:srgbClr val="000000"/>
                          </a:solidFill>
                          <a:latin typeface="Faustina"/>
                        </a:rPr>
                        <a:t>  giỏ hàng </a:t>
                      </a:r>
                    </a:p>
                    <a:p>
                      <a:pPr algn="ctr">
                        <a:lnSpc>
                          <a:spcPts val="2744"/>
                        </a:lnSpc>
                      </a:pPr>
                      <a:r>
                        <a:rPr lang="en-US" sz="1960">
                          <a:solidFill>
                            <a:srgbClr val="000000"/>
                          </a:solidFill>
                          <a:latin typeface="Faustina"/>
                        </a:rPr>
                        <a:t>  phía trên bên phải trang web gần thanh tìm kiếm</a:t>
                      </a:r>
                    </a:p>
                    <a:p>
                      <a:pPr algn="ctr">
                        <a:lnSpc>
                          <a:spcPts val="2744"/>
                        </a:lnSpc>
                      </a:pPr>
                      <a:r>
                        <a:rPr lang="en-US" sz="1960">
                          <a:solidFill>
                            <a:srgbClr val="000000"/>
                          </a:solidFill>
                          <a:latin typeface="Faustina"/>
                        </a:rPr>
                        <a:t>  Bước 2: Tick vào sản phẩm cần thanh toán hoặc tick vào "Chọn tất</a:t>
                      </a:r>
                    </a:p>
                    <a:p>
                      <a:pPr algn="ctr">
                        <a:lnSpc>
                          <a:spcPts val="2744"/>
                        </a:lnSpc>
                      </a:pPr>
                      <a:r>
                        <a:rPr lang="en-US" sz="1960">
                          <a:solidFill>
                            <a:srgbClr val="000000"/>
                          </a:solidFill>
                          <a:latin typeface="Faustina"/>
                        </a:rPr>
                        <a:t>  cả" để chọn tất cả sản phẩm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Tổng tiền được cộng dồn từ những</a:t>
                      </a:r>
                    </a:p>
                    <a:p>
                      <a:pPr algn="ctr">
                        <a:lnSpc>
                          <a:spcPts val="2744"/>
                        </a:lnSpc>
                      </a:pPr>
                      <a:r>
                        <a:rPr lang="en-US" sz="1960">
                          <a:solidFill>
                            <a:srgbClr val="000000"/>
                          </a:solidFill>
                          <a:latin typeface="Faustina"/>
                        </a:rPr>
                        <a:t>  sản phẩm</a:t>
                      </a:r>
                    </a:p>
                    <a:p>
                      <a:pPr algn="ctr">
                        <a:lnSpc>
                          <a:spcPts val="2744"/>
                        </a:lnSpc>
                      </a:pPr>
                      <a:r>
                        <a:rPr lang="en-US" sz="1960">
                          <a:solidFill>
                            <a:srgbClr val="000000"/>
                          </a:solidFill>
                          <a:latin typeface="Faustina"/>
                        </a:rPr>
                        <a:t>  được đánh dấu tick hoặc sẽ giảm bớt khi sản phẩm được bỏ tick</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502127">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GH009</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khi chưa chọn</a:t>
                      </a:r>
                    </a:p>
                    <a:p>
                      <a:pPr algn="ctr">
                        <a:lnSpc>
                          <a:spcPts val="2744"/>
                        </a:lnSpc>
                      </a:pPr>
                      <a:r>
                        <a:rPr lang="en-US" sz="1960">
                          <a:solidFill>
                            <a:srgbClr val="000000"/>
                          </a:solidFill>
                          <a:latin typeface="Faustina"/>
                        </a:rPr>
                        <a:t>  sản</a:t>
                      </a:r>
                    </a:p>
                    <a:p>
                      <a:pPr algn="ctr">
                        <a:lnSpc>
                          <a:spcPts val="2744"/>
                        </a:lnSpc>
                      </a:pPr>
                      <a:r>
                        <a:rPr lang="en-US" sz="1960">
                          <a:solidFill>
                            <a:srgbClr val="000000"/>
                          </a:solidFill>
                          <a:latin typeface="Faustina"/>
                        </a:rPr>
                        <a:t>  phẩm trước khi nhấn vào nút Mua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Chưa chọn bất kì sản phẩm nào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biểu tượng</a:t>
                      </a:r>
                    </a:p>
                    <a:p>
                      <a:pPr algn="ctr">
                        <a:lnSpc>
                          <a:spcPts val="2744"/>
                        </a:lnSpc>
                      </a:pPr>
                      <a:r>
                        <a:rPr lang="en-US" sz="1960">
                          <a:solidFill>
                            <a:srgbClr val="000000"/>
                          </a:solidFill>
                          <a:latin typeface="Faustina"/>
                        </a:rPr>
                        <a:t>  giỏ hàng </a:t>
                      </a:r>
                    </a:p>
                    <a:p>
                      <a:pPr algn="ctr">
                        <a:lnSpc>
                          <a:spcPts val="2744"/>
                        </a:lnSpc>
                      </a:pPr>
                      <a:r>
                        <a:rPr lang="en-US" sz="1960">
                          <a:solidFill>
                            <a:srgbClr val="000000"/>
                          </a:solidFill>
                          <a:latin typeface="Faustina"/>
                        </a:rPr>
                        <a:t>  phía trên bên phải trang web gần thanh tìm kiếm</a:t>
                      </a:r>
                    </a:p>
                    <a:p>
                      <a:pPr algn="ctr">
                        <a:lnSpc>
                          <a:spcPts val="2744"/>
                        </a:lnSpc>
                      </a:pPr>
                      <a:r>
                        <a:rPr lang="en-US" sz="1960">
                          <a:solidFill>
                            <a:srgbClr val="000000"/>
                          </a:solidFill>
                          <a:latin typeface="Faustina"/>
                        </a:rPr>
                        <a:t>  Bước 2: Bấm vào nút Mua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"Bạn vẫn</a:t>
                      </a:r>
                    </a:p>
                    <a:p>
                      <a:pPr algn="ctr">
                        <a:lnSpc>
                          <a:spcPts val="2744"/>
                        </a:lnSpc>
                      </a:pPr>
                      <a:r>
                        <a:rPr lang="en-US" sz="1960">
                          <a:solidFill>
                            <a:srgbClr val="000000"/>
                          </a:solidFill>
                          <a:latin typeface="Faustina"/>
                        </a:rPr>
                        <a:t>  chưa chọn sản</a:t>
                      </a:r>
                    </a:p>
                    <a:p>
                      <a:pPr algn="ctr">
                        <a:lnSpc>
                          <a:spcPts val="2744"/>
                        </a:lnSpc>
                      </a:pPr>
                      <a:r>
                        <a:rPr lang="en-US" sz="1960">
                          <a:solidFill>
                            <a:srgbClr val="000000"/>
                          </a:solidFill>
                          <a:latin typeface="Faustina"/>
                        </a:rPr>
                        <a:t>  phẩm nào để mua."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5.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822960"/>
          <a:ext cx="18288000" cy="4641079"/>
        </p:xfrm>
        <a:graphic>
          <a:graphicData uri="http://schemas.openxmlformats.org/drawingml/2006/table">
            <a:tbl>
              <a:tblPr/>
              <a:tblGrid>
                <a:gridCol w="1012996"/>
                <a:gridCol w="1498505"/>
                <a:gridCol w="1871472"/>
                <a:gridCol w="3534618"/>
                <a:gridCol w="3019544"/>
                <a:gridCol w="2051285"/>
                <a:gridCol w="1575184"/>
                <a:gridCol w="1717668"/>
                <a:gridCol w="2006729"/>
              </a:tblGrid>
              <a:tr h="876695">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165677">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GH010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nút Mua hàng sau khi đã</a:t>
                      </a:r>
                    </a:p>
                    <a:p>
                      <a:pPr algn="ctr">
                        <a:lnSpc>
                          <a:spcPts val="2744"/>
                        </a:lnSpc>
                      </a:pPr>
                      <a:r>
                        <a:rPr lang="en-US" sz="1960">
                          <a:solidFill>
                            <a:srgbClr val="000000"/>
                          </a:solidFill>
                          <a:latin typeface="Faustina"/>
                        </a:rPr>
                        <a:t>  tick</a:t>
                      </a:r>
                    </a:p>
                    <a:p>
                      <a:pPr algn="ctr">
                        <a:lnSpc>
                          <a:spcPts val="2744"/>
                        </a:lnSpc>
                      </a:pPr>
                      <a:r>
                        <a:rPr lang="en-US" sz="1960">
                          <a:solidFill>
                            <a:srgbClr val="000000"/>
                          </a:solidFill>
                          <a:latin typeface="Faustina"/>
                        </a:rPr>
                        <a:t>  chọn sản phẩm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Đã chọn ít nhất 1 sản phẩm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GH010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hộp thoại thêm địa chỉ</a:t>
                      </a:r>
                    </a:p>
                    <a:p>
                      <a:pPr algn="ctr">
                        <a:lnSpc>
                          <a:spcPts val="2744"/>
                        </a:lnSpc>
                      </a:pPr>
                      <a:r>
                        <a:rPr lang="en-US" sz="1960">
                          <a:solidFill>
                            <a:srgbClr val="000000"/>
                          </a:solidFill>
                          <a:latin typeface="Faustina"/>
                        </a:rPr>
                        <a:t>  nếu chưa có</a:t>
                      </a:r>
                    </a:p>
                    <a:p>
                      <a:pPr algn="ctr">
                        <a:lnSpc>
                          <a:spcPts val="2744"/>
                        </a:lnSpc>
                      </a:pPr>
                      <a:r>
                        <a:rPr lang="en-US" sz="1960">
                          <a:solidFill>
                            <a:srgbClr val="000000"/>
                          </a:solidFill>
                          <a:latin typeface="Faustina"/>
                        </a:rPr>
                        <a:t>  địa chỉ hoặc sẽ chuyển sang trang thanh toán</a:t>
                      </a:r>
                    </a:p>
                    <a:p>
                      <a:pPr algn="ctr">
                        <a:lnSpc>
                          <a:spcPts val="2744"/>
                        </a:lnSpc>
                      </a:pPr>
                      <a:r>
                        <a:rPr lang="en-US" sz="1960">
                          <a:solidFill>
                            <a:srgbClr val="000000"/>
                          </a:solidFill>
                          <a:latin typeface="Faustina"/>
                        </a:rPr>
                        <a:t>  nếu đã có ít nhất 1 địa chỉ</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6.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4678182"/>
          <a:ext cx="18288000" cy="930635"/>
        </p:xfrm>
        <a:graphic>
          <a:graphicData uri="http://schemas.openxmlformats.org/drawingml/2006/table">
            <a:tbl>
              <a:tblPr/>
              <a:tblGrid>
                <a:gridCol w="1046650"/>
                <a:gridCol w="1532159"/>
                <a:gridCol w="1905126"/>
                <a:gridCol w="3568272"/>
                <a:gridCol w="3053198"/>
                <a:gridCol w="2084939"/>
                <a:gridCol w="1608838"/>
                <a:gridCol w="1751322"/>
                <a:gridCol w="1737496"/>
              </a:tblGrid>
              <a:tr h="157175">
                <a:tc gridSpan="9">
                  <a:txBody>
                    <a:bodyPr anchor="t" rtlCol="false"/>
                    <a:lstStyle/>
                    <a:p>
                      <a:pPr algn="ctr">
                        <a:lnSpc>
                          <a:spcPts val="3723"/>
                        </a:lnSpc>
                        <a:defRPr/>
                      </a:pPr>
                      <a:r>
                        <a:rPr lang="en-US" sz="2659">
                          <a:solidFill>
                            <a:srgbClr val="000000"/>
                          </a:solidFill>
                          <a:latin typeface="Faustina Bold"/>
                        </a:rPr>
                        <a:t>Chức năng thanh toán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thanh toán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thanh toán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thanh toán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thanh toán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thanh toán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thanh toán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thanh toán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thanh toán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7.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873670">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4328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TT001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Địa chỉ nhận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Họ và Tên: Nguyễn Văn B</a:t>
                      </a:r>
                    </a:p>
                    <a:p>
                      <a:pPr algn="ctr">
                        <a:lnSpc>
                          <a:spcPts val="2744"/>
                        </a:lnSpc>
                      </a:pPr>
                      <a:r>
                        <a:rPr lang="en-US" sz="1960">
                          <a:solidFill>
                            <a:srgbClr val="000000"/>
                          </a:solidFill>
                          <a:latin typeface="Faustina"/>
                        </a:rPr>
                        <a:t>  Số Điện Thoại: (+84) 358996201</a:t>
                      </a:r>
                    </a:p>
                    <a:p>
                      <a:pPr algn="ctr">
                        <a:lnSpc>
                          <a:spcPts val="2744"/>
                        </a:lnSpc>
                      </a:pPr>
                      <a:r>
                        <a:rPr lang="en-US" sz="1960">
                          <a:solidFill>
                            <a:srgbClr val="000000"/>
                          </a:solidFill>
                          <a:latin typeface="Faustina"/>
                        </a:rPr>
                        <a:t>  Địa Chỉ: 123/12/3 Nguyễn Tri Phương, Phường 4, Quận 10, TP HCM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Ấn nút mua hàng ở trang giỏ hàng</a:t>
                      </a:r>
                    </a:p>
                    <a:p>
                      <a:pPr algn="ctr">
                        <a:lnSpc>
                          <a:spcPts val="2744"/>
                        </a:lnSpc>
                      </a:pPr>
                      <a:r>
                        <a:rPr lang="en-US" sz="1960">
                          <a:solidFill>
                            <a:srgbClr val="000000"/>
                          </a:solidFill>
                          <a:latin typeface="Faustina"/>
                        </a:rPr>
                        <a:t>  thì sẽ được đưa vào trang thanh toán, địa chỉ nhận hàng nằm ở dưới chữ thanh</a:t>
                      </a:r>
                    </a:p>
                    <a:p>
                      <a:pPr algn="ctr">
                        <a:lnSpc>
                          <a:spcPts val="2744"/>
                        </a:lnSpc>
                      </a:pPr>
                      <a:r>
                        <a:rPr lang="en-US" sz="1960">
                          <a:solidFill>
                            <a:srgbClr val="000000"/>
                          </a:solidFill>
                          <a:latin typeface="Faustina"/>
                        </a:rPr>
                        <a:t>  toán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 địa chỉ nhận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570046">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TT002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nút thay đổi Địa chỉ nhận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Ấn vào nút thay đổi nằm ở bên</a:t>
                      </a:r>
                    </a:p>
                    <a:p>
                      <a:pPr algn="ctr">
                        <a:lnSpc>
                          <a:spcPts val="2744"/>
                        </a:lnSpc>
                      </a:pPr>
                      <a:r>
                        <a:rPr lang="en-US" sz="1960">
                          <a:solidFill>
                            <a:srgbClr val="000000"/>
                          </a:solidFill>
                          <a:latin typeface="Faustina"/>
                        </a:rPr>
                        <a:t>  phải địa chỉ nhận hàng</a:t>
                      </a:r>
                    </a:p>
                    <a:p>
                      <a:pPr algn="ctr">
                        <a:lnSpc>
                          <a:spcPts val="2744"/>
                        </a:lnSpc>
                      </a:pPr>
                      <a:r>
                        <a:rPr lang="en-US" sz="1960">
                          <a:solidFill>
                            <a:srgbClr val="000000"/>
                          </a:solidFill>
                          <a:latin typeface="Faustina"/>
                        </a:rPr>
                        <a:t>  Bước 2: Hiện ra form "Địa chỉ của tôi"</a:t>
                      </a:r>
                    </a:p>
                    <a:p>
                      <a:pPr algn="ctr">
                        <a:lnSpc>
                          <a:spcPts val="2744"/>
                        </a:lnSpc>
                      </a:pPr>
                      <a:r>
                        <a:rPr lang="en-US" sz="1960">
                          <a:solidFill>
                            <a:srgbClr val="000000"/>
                          </a:solidFill>
                          <a:latin typeface="Faustina"/>
                        </a:rPr>
                        <a:t>  Bước 3: Bạn có thể cập nhật hoặc thêm địa chỉ mới</a:t>
                      </a:r>
                    </a:p>
                    <a:p>
                      <a:pPr algn="ctr">
                        <a:lnSpc>
                          <a:spcPts val="2744"/>
                        </a:lnSpc>
                      </a:pPr>
                      <a:r>
                        <a:rPr lang="en-US" sz="1960">
                          <a:solidFill>
                            <a:srgbClr val="000000"/>
                          </a:solidFill>
                          <a:latin typeface="Faustina"/>
                        </a:rPr>
                        <a:t>  Bước 4: Sau khi cập nhật hoặc thêm thành công địa chỉ mới thì ấn nút</a:t>
                      </a:r>
                    </a:p>
                    <a:p>
                      <a:pPr algn="ctr">
                        <a:lnSpc>
                          <a:spcPts val="2744"/>
                        </a:lnSpc>
                      </a:pPr>
                      <a:r>
                        <a:rPr lang="en-US" sz="1960">
                          <a:solidFill>
                            <a:srgbClr val="000000"/>
                          </a:solidFill>
                          <a:latin typeface="Faustina"/>
                        </a:rPr>
                        <a:t>  xác nhận để hoàn tất việc thay đổi địa chỉ</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Hiện thành công form "Địa</a:t>
                      </a:r>
                    </a:p>
                    <a:p>
                      <a:pPr algn="ctr">
                        <a:lnSpc>
                          <a:spcPts val="2744"/>
                        </a:lnSpc>
                      </a:pPr>
                      <a:r>
                        <a:rPr lang="en-US" sz="1960">
                          <a:solidFill>
                            <a:srgbClr val="000000"/>
                          </a:solidFill>
                          <a:latin typeface="Faustina"/>
                        </a:rPr>
                        <a:t>  chỉ của tôi" và khi ấn xác nhận sẽ thay đổi thành công địa chỉ</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8.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31742"/>
                <a:gridCol w="1517251"/>
                <a:gridCol w="2330752"/>
                <a:gridCol w="3112831"/>
                <a:gridCol w="3038291"/>
                <a:gridCol w="2070032"/>
                <a:gridCol w="1593931"/>
                <a:gridCol w="1736415"/>
                <a:gridCol w="1856756"/>
              </a:tblGrid>
              <a:tr h="783144">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03856">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TT003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nút Thêm địa chỉ mới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Họ và Tên: Nguyễn Văn A</a:t>
                      </a:r>
                    </a:p>
                    <a:p>
                      <a:pPr algn="ctr">
                        <a:lnSpc>
                          <a:spcPts val="2744"/>
                        </a:lnSpc>
                      </a:pPr>
                      <a:r>
                        <a:rPr lang="en-US" sz="1960">
                          <a:solidFill>
                            <a:srgbClr val="000000"/>
                          </a:solidFill>
                          <a:latin typeface="Faustina"/>
                        </a:rPr>
                        <a:t>  Số Điện Thoại: (+84) 358774120</a:t>
                      </a:r>
                    </a:p>
                    <a:p>
                      <a:pPr algn="ctr">
                        <a:lnSpc>
                          <a:spcPts val="2744"/>
                        </a:lnSpc>
                      </a:pPr>
                      <a:r>
                        <a:rPr lang="en-US" sz="1960">
                          <a:solidFill>
                            <a:srgbClr val="000000"/>
                          </a:solidFill>
                          <a:latin typeface="Faustina"/>
                        </a:rPr>
                        <a:t>  Tỉnh/Thành Phố: TP Hồ Chí Minh</a:t>
                      </a:r>
                    </a:p>
                    <a:p>
                      <a:pPr algn="ctr">
                        <a:lnSpc>
                          <a:spcPts val="2744"/>
                        </a:lnSpc>
                      </a:pPr>
                      <a:r>
                        <a:rPr lang="en-US" sz="1960">
                          <a:solidFill>
                            <a:srgbClr val="000000"/>
                          </a:solidFill>
                          <a:latin typeface="Faustina"/>
                        </a:rPr>
                        <a:t>  Quận/Huyện: Quận 10</a:t>
                      </a:r>
                    </a:p>
                    <a:p>
                      <a:pPr algn="ctr">
                        <a:lnSpc>
                          <a:spcPts val="2744"/>
                        </a:lnSpc>
                      </a:pPr>
                      <a:r>
                        <a:rPr lang="en-US" sz="1960">
                          <a:solidFill>
                            <a:srgbClr val="000000"/>
                          </a:solidFill>
                          <a:latin typeface="Faustina"/>
                        </a:rPr>
                        <a:t>  Phường/Xã: Phường 5</a:t>
                      </a:r>
                    </a:p>
                    <a:p>
                      <a:pPr algn="ctr">
                        <a:lnSpc>
                          <a:spcPts val="2744"/>
                        </a:lnSpc>
                      </a:pPr>
                      <a:r>
                        <a:rPr lang="en-US" sz="1960">
                          <a:solidFill>
                            <a:srgbClr val="000000"/>
                          </a:solidFill>
                          <a:latin typeface="Faustina"/>
                        </a:rPr>
                        <a:t>  Địa Chỉ Cụ Thể: 456 Đào Duy Từ, Phường 5, Quận 10, TP Hồ Chí Minh</a:t>
                      </a:r>
                    </a:p>
                    <a:p>
                      <a:pPr algn="ctr">
                        <a:lnSpc>
                          <a:spcPts val="2744"/>
                        </a:lnSpc>
                      </a:pPr>
                      <a:r>
                        <a:rPr lang="en-US" sz="1960">
                          <a:solidFill>
                            <a:srgbClr val="000000"/>
                          </a:solidFill>
                          <a:latin typeface="Faustina"/>
                        </a:rPr>
                        <a:t>  Loại địa chỉ: Nhà Riêng hoặc Văn Phòng</a:t>
                      </a:r>
                    </a:p>
                    <a:p>
                      <a:pPr algn="ctr">
                        <a:lnSpc>
                          <a:spcPts val="2744"/>
                        </a:lnSpc>
                      </a:pPr>
                      <a:r>
                        <a:rPr lang="en-US" sz="1960">
                          <a:solidFill>
                            <a:srgbClr val="000000"/>
                          </a:solidFill>
                          <a:latin typeface="Faustina"/>
                        </a:rPr>
                        <a:t>  -------------------------Hoặc------------------------</a:t>
                      </a:r>
                    </a:p>
                    <a:p>
                      <a:pPr algn="ctr">
                        <a:lnSpc>
                          <a:spcPts val="2744"/>
                        </a:lnSpc>
                      </a:pPr>
                      <a:r>
                        <a:rPr lang="en-US" sz="1960">
                          <a:solidFill>
                            <a:srgbClr val="000000"/>
                          </a:solidFill>
                          <a:latin typeface="Faustina"/>
                        </a:rPr>
                        <a:t>  Ghim địa chỉ chính xác bằng cách xem bản đồ</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Ấn vào nút thêm địa chỉ mới</a:t>
                      </a:r>
                    </a:p>
                    <a:p>
                      <a:pPr algn="ctr">
                        <a:lnSpc>
                          <a:spcPts val="2744"/>
                        </a:lnSpc>
                      </a:pPr>
                      <a:r>
                        <a:rPr lang="en-US" sz="1960">
                          <a:solidFill>
                            <a:srgbClr val="000000"/>
                          </a:solidFill>
                          <a:latin typeface="Faustina"/>
                        </a:rPr>
                        <a:t>  Bước 2: Điền đầy đủ Họ và tên, Số điện thoại, Tỉnh/Thành phố &amp;</a:t>
                      </a:r>
                    </a:p>
                    <a:p>
                      <a:pPr algn="ctr">
                        <a:lnSpc>
                          <a:spcPts val="2744"/>
                        </a:lnSpc>
                      </a:pPr>
                      <a:r>
                        <a:rPr lang="en-US" sz="1960">
                          <a:solidFill>
                            <a:srgbClr val="000000"/>
                          </a:solidFill>
                          <a:latin typeface="Faustina"/>
                        </a:rPr>
                        <a:t>  Quận/Huyện &amp; Phường/Xã, Địa chỉ cụ thể, Loại địa chỉ</a:t>
                      </a:r>
                    </a:p>
                    <a:p>
                      <a:pPr algn="ctr">
                        <a:lnSpc>
                          <a:spcPts val="2744"/>
                        </a:lnSpc>
                      </a:pPr>
                      <a:r>
                        <a:rPr lang="en-US" sz="1960">
                          <a:solidFill>
                            <a:srgbClr val="000000"/>
                          </a:solidFill>
                          <a:latin typeface="Faustina"/>
                        </a:rPr>
                        <a:t>  Bước 3: Ấn hoàn thành để hoàn tất thêm địa chỉ mới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Thêm thành công được địa chỉ mới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09.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31742"/>
                <a:gridCol w="1517251"/>
                <a:gridCol w="1890219"/>
                <a:gridCol w="3553365"/>
                <a:gridCol w="3038291"/>
                <a:gridCol w="2070032"/>
                <a:gridCol w="1593931"/>
                <a:gridCol w="1736415"/>
                <a:gridCol w="1856756"/>
              </a:tblGrid>
              <a:tr h="783144">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03856">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TT004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nút Cập nhật địa chỉ</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Họ và Tên: Nguyễn Văn A</a:t>
                      </a:r>
                    </a:p>
                    <a:p>
                      <a:pPr algn="ctr">
                        <a:lnSpc>
                          <a:spcPts val="2744"/>
                        </a:lnSpc>
                      </a:pPr>
                      <a:r>
                        <a:rPr lang="en-US" sz="1960">
                          <a:solidFill>
                            <a:srgbClr val="000000"/>
                          </a:solidFill>
                          <a:latin typeface="Faustina"/>
                        </a:rPr>
                        <a:t>  Số Điện Thoại: (+84) 358774120</a:t>
                      </a:r>
                    </a:p>
                    <a:p>
                      <a:pPr algn="ctr">
                        <a:lnSpc>
                          <a:spcPts val="2744"/>
                        </a:lnSpc>
                      </a:pPr>
                      <a:r>
                        <a:rPr lang="en-US" sz="1960">
                          <a:solidFill>
                            <a:srgbClr val="000000"/>
                          </a:solidFill>
                          <a:latin typeface="Faustina"/>
                        </a:rPr>
                        <a:t>  Tỉnh/Thành Phố: TP Hồ Chí Minh</a:t>
                      </a:r>
                    </a:p>
                    <a:p>
                      <a:pPr algn="ctr">
                        <a:lnSpc>
                          <a:spcPts val="2744"/>
                        </a:lnSpc>
                      </a:pPr>
                      <a:r>
                        <a:rPr lang="en-US" sz="1960">
                          <a:solidFill>
                            <a:srgbClr val="000000"/>
                          </a:solidFill>
                          <a:latin typeface="Faustina"/>
                        </a:rPr>
                        <a:t>  Quận/Huyện: Quận 10</a:t>
                      </a:r>
                    </a:p>
                    <a:p>
                      <a:pPr algn="ctr">
                        <a:lnSpc>
                          <a:spcPts val="2744"/>
                        </a:lnSpc>
                      </a:pPr>
                      <a:r>
                        <a:rPr lang="en-US" sz="1960">
                          <a:solidFill>
                            <a:srgbClr val="000000"/>
                          </a:solidFill>
                          <a:latin typeface="Faustina"/>
                        </a:rPr>
                        <a:t>  Phường/Xã: Phường 5</a:t>
                      </a:r>
                    </a:p>
                    <a:p>
                      <a:pPr algn="ctr">
                        <a:lnSpc>
                          <a:spcPts val="2744"/>
                        </a:lnSpc>
                      </a:pPr>
                      <a:r>
                        <a:rPr lang="en-US" sz="1960">
                          <a:solidFill>
                            <a:srgbClr val="000000"/>
                          </a:solidFill>
                          <a:latin typeface="Faustina"/>
                        </a:rPr>
                        <a:t>  Địa Chỉ Cụ Thể: 456 Đào Duy Từ, Phường 5, Quận 10, TP Hồ Chí Minh</a:t>
                      </a:r>
                    </a:p>
                    <a:p>
                      <a:pPr algn="ctr">
                        <a:lnSpc>
                          <a:spcPts val="2744"/>
                        </a:lnSpc>
                      </a:pPr>
                      <a:r>
                        <a:rPr lang="en-US" sz="1960">
                          <a:solidFill>
                            <a:srgbClr val="000000"/>
                          </a:solidFill>
                          <a:latin typeface="Faustina"/>
                        </a:rPr>
                        <a:t>  Loại địa chỉ: Nhà Riêng hoặc Văn Phòng</a:t>
                      </a:r>
                    </a:p>
                    <a:p>
                      <a:pPr algn="ctr">
                        <a:lnSpc>
                          <a:spcPts val="2744"/>
                        </a:lnSpc>
                      </a:pPr>
                      <a:r>
                        <a:rPr lang="en-US" sz="1960">
                          <a:solidFill>
                            <a:srgbClr val="000000"/>
                          </a:solidFill>
                          <a:latin typeface="Faustina"/>
                        </a:rPr>
                        <a:t>  -------------------Hoặc--------------------</a:t>
                      </a:r>
                    </a:p>
                    <a:p>
                      <a:pPr algn="ctr">
                        <a:lnSpc>
                          <a:spcPts val="2744"/>
                        </a:lnSpc>
                      </a:pPr>
                      <a:r>
                        <a:rPr lang="en-US" sz="1960">
                          <a:solidFill>
                            <a:srgbClr val="000000"/>
                          </a:solidFill>
                          <a:latin typeface="Faustina"/>
                        </a:rPr>
                        <a:t>  Ghim địa chỉ chính xác bằng cách xem bản đồ</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Ấn vào nút cập nhật</a:t>
                      </a:r>
                    </a:p>
                    <a:p>
                      <a:pPr algn="ctr">
                        <a:lnSpc>
                          <a:spcPts val="2744"/>
                        </a:lnSpc>
                      </a:pPr>
                      <a:r>
                        <a:rPr lang="en-US" sz="1960">
                          <a:solidFill>
                            <a:srgbClr val="000000"/>
                          </a:solidFill>
                          <a:latin typeface="Faustina"/>
                        </a:rPr>
                        <a:t>  Bước 2: Điền đầy đủ Họ và tên, Số điện thoại, Tỉnh/Thành phố &amp;</a:t>
                      </a:r>
                    </a:p>
                    <a:p>
                      <a:pPr algn="ctr">
                        <a:lnSpc>
                          <a:spcPts val="2744"/>
                        </a:lnSpc>
                      </a:pPr>
                      <a:r>
                        <a:rPr lang="en-US" sz="1960">
                          <a:solidFill>
                            <a:srgbClr val="000000"/>
                          </a:solidFill>
                          <a:latin typeface="Faustina"/>
                        </a:rPr>
                        <a:t>  Quận/Huyện &amp; Phường/Xã, Địa chỉ cụ thể, Loại địa chỉ</a:t>
                      </a:r>
                    </a:p>
                    <a:p>
                      <a:pPr algn="ctr">
                        <a:lnSpc>
                          <a:spcPts val="2744"/>
                        </a:lnSpc>
                      </a:pPr>
                      <a:r>
                        <a:rPr lang="en-US" sz="1960">
                          <a:solidFill>
                            <a:srgbClr val="000000"/>
                          </a:solidFill>
                          <a:latin typeface="Faustina"/>
                        </a:rPr>
                        <a:t>  Bước 3: Ấn hoàn thành để hoàn tất thêm địa chỉ mới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Cập nhật thành công được địa chỉ</a:t>
                      </a:r>
                    </a:p>
                    <a:p>
                      <a:pPr algn="ctr">
                        <a:lnSpc>
                          <a:spcPts val="2744"/>
                        </a:lnSpc>
                      </a:pPr>
                      <a:r>
                        <a:rPr lang="en-US" sz="1960">
                          <a:solidFill>
                            <a:srgbClr val="000000"/>
                          </a:solidFill>
                          <a:latin typeface="Faustina"/>
                        </a:rPr>
                        <a:t>  mới</a:t>
                      </a:r>
                    </a:p>
                    <a:p>
                      <a:pPr algn="ctr">
                        <a:lnSpc>
                          <a:spcPts val="2744"/>
                        </a:lnSpc>
                      </a:pPr>
                      <a:r>
                        <a:rPr lang="en-US" sz="1960">
                          <a:solidFill>
                            <a:srgbClr val="000000"/>
                          </a:solidFill>
                          <a:latin typeface="Faustina"/>
                        </a:rPr>
                        <a:t>  Hiện lên thông báo cập nhật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Sai</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FAIL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659910" cy="2659910"/>
          </a:xfrm>
          <a:custGeom>
            <a:avLst/>
            <a:gdLst/>
            <a:ahLst/>
            <a:cxnLst/>
            <a:rect r="r" b="b" t="t" l="l"/>
            <a:pathLst>
              <a:path h="2659910" w="2659910">
                <a:moveTo>
                  <a:pt x="0" y="0"/>
                </a:moveTo>
                <a:lnTo>
                  <a:pt x="2659910" y="0"/>
                </a:lnTo>
                <a:lnTo>
                  <a:pt x="2659910" y="2659910"/>
                </a:lnTo>
                <a:lnTo>
                  <a:pt x="0" y="2659910"/>
                </a:lnTo>
                <a:lnTo>
                  <a:pt x="0" y="0"/>
                </a:lnTo>
                <a:close/>
              </a:path>
            </a:pathLst>
          </a:custGeom>
          <a:blipFill>
            <a:blip r:embed="rId2"/>
            <a:stretch>
              <a:fillRect l="0" t="0" r="0" b="0"/>
            </a:stretch>
          </a:blipFill>
        </p:spPr>
      </p:sp>
      <p:sp>
        <p:nvSpPr>
          <p:cNvPr name="Freeform 3" id="3"/>
          <p:cNvSpPr/>
          <p:nvPr/>
        </p:nvSpPr>
        <p:spPr>
          <a:xfrm flipH="false" flipV="false" rot="0">
            <a:off x="359940" y="3307715"/>
            <a:ext cx="2621915" cy="2621915"/>
          </a:xfrm>
          <a:custGeom>
            <a:avLst/>
            <a:gdLst/>
            <a:ahLst/>
            <a:cxnLst/>
            <a:rect r="r" b="b" t="t" l="l"/>
            <a:pathLst>
              <a:path h="2621915" w="2621915">
                <a:moveTo>
                  <a:pt x="0" y="0"/>
                </a:moveTo>
                <a:lnTo>
                  <a:pt x="2621915" y="0"/>
                </a:lnTo>
                <a:lnTo>
                  <a:pt x="2621915" y="2621915"/>
                </a:lnTo>
                <a:lnTo>
                  <a:pt x="0" y="2621915"/>
                </a:lnTo>
                <a:lnTo>
                  <a:pt x="0" y="0"/>
                </a:lnTo>
                <a:close/>
              </a:path>
            </a:pathLst>
          </a:custGeom>
          <a:blipFill>
            <a:blip r:embed="rId3"/>
            <a:stretch>
              <a:fillRect l="0" t="0" r="0" b="0"/>
            </a:stretch>
          </a:blipFill>
        </p:spPr>
      </p:sp>
      <p:sp>
        <p:nvSpPr>
          <p:cNvPr name="Freeform 4" id="4"/>
          <p:cNvSpPr/>
          <p:nvPr/>
        </p:nvSpPr>
        <p:spPr>
          <a:xfrm flipH="false" flipV="false" rot="0">
            <a:off x="157439" y="6464681"/>
            <a:ext cx="3026918" cy="3026918"/>
          </a:xfrm>
          <a:custGeom>
            <a:avLst/>
            <a:gdLst/>
            <a:ahLst/>
            <a:cxnLst/>
            <a:rect r="r" b="b" t="t" l="l"/>
            <a:pathLst>
              <a:path h="3026918" w="3026918">
                <a:moveTo>
                  <a:pt x="0" y="0"/>
                </a:moveTo>
                <a:lnTo>
                  <a:pt x="3026918" y="0"/>
                </a:lnTo>
                <a:lnTo>
                  <a:pt x="3026918" y="3026918"/>
                </a:lnTo>
                <a:lnTo>
                  <a:pt x="0" y="3026918"/>
                </a:lnTo>
                <a:lnTo>
                  <a:pt x="0" y="0"/>
                </a:lnTo>
                <a:close/>
              </a:path>
            </a:pathLst>
          </a:custGeom>
          <a:blipFill>
            <a:blip r:embed="rId4"/>
            <a:stretch>
              <a:fillRect l="0" t="0" r="0" b="0"/>
            </a:stretch>
          </a:blipFill>
        </p:spPr>
      </p:sp>
      <p:sp>
        <p:nvSpPr>
          <p:cNvPr name="Freeform 5" id="5"/>
          <p:cNvSpPr/>
          <p:nvPr/>
        </p:nvSpPr>
        <p:spPr>
          <a:xfrm flipH="false" flipV="false" rot="0">
            <a:off x="14499590" y="6464681"/>
            <a:ext cx="3788410" cy="3788410"/>
          </a:xfrm>
          <a:custGeom>
            <a:avLst/>
            <a:gdLst/>
            <a:ahLst/>
            <a:cxnLst/>
            <a:rect r="r" b="b" t="t" l="l"/>
            <a:pathLst>
              <a:path h="3788410" w="3788410">
                <a:moveTo>
                  <a:pt x="0" y="0"/>
                </a:moveTo>
                <a:lnTo>
                  <a:pt x="3788410" y="0"/>
                </a:lnTo>
                <a:lnTo>
                  <a:pt x="3788410" y="3788410"/>
                </a:lnTo>
                <a:lnTo>
                  <a:pt x="0" y="3788410"/>
                </a:lnTo>
                <a:lnTo>
                  <a:pt x="0" y="0"/>
                </a:lnTo>
                <a:close/>
              </a:path>
            </a:pathLst>
          </a:custGeom>
          <a:blipFill>
            <a:blip r:embed="rId5"/>
            <a:stretch>
              <a:fillRect l="0" t="0" r="0" b="0"/>
            </a:stretch>
          </a:blipFill>
        </p:spPr>
      </p:sp>
      <p:sp>
        <p:nvSpPr>
          <p:cNvPr name="Freeform 6" id="6"/>
          <p:cNvSpPr/>
          <p:nvPr/>
        </p:nvSpPr>
        <p:spPr>
          <a:xfrm flipH="false" flipV="false" rot="0">
            <a:off x="15141518" y="129881"/>
            <a:ext cx="3025519" cy="3025519"/>
          </a:xfrm>
          <a:custGeom>
            <a:avLst/>
            <a:gdLst/>
            <a:ahLst/>
            <a:cxnLst/>
            <a:rect r="r" b="b" t="t" l="l"/>
            <a:pathLst>
              <a:path h="3025519" w="3025519">
                <a:moveTo>
                  <a:pt x="0" y="0"/>
                </a:moveTo>
                <a:lnTo>
                  <a:pt x="3025519" y="0"/>
                </a:lnTo>
                <a:lnTo>
                  <a:pt x="3025519" y="3025519"/>
                </a:lnTo>
                <a:lnTo>
                  <a:pt x="0" y="3025519"/>
                </a:lnTo>
                <a:lnTo>
                  <a:pt x="0" y="0"/>
                </a:lnTo>
                <a:close/>
              </a:path>
            </a:pathLst>
          </a:custGeom>
          <a:blipFill>
            <a:blip r:embed="rId6"/>
            <a:stretch>
              <a:fillRect l="0" t="0" r="0" b="0"/>
            </a:stretch>
          </a:blipFill>
        </p:spPr>
      </p:sp>
      <p:sp>
        <p:nvSpPr>
          <p:cNvPr name="TextBox 7" id="7"/>
          <p:cNvSpPr txBox="true"/>
          <p:nvPr/>
        </p:nvSpPr>
        <p:spPr>
          <a:xfrm rot="0">
            <a:off x="3505425" y="234569"/>
            <a:ext cx="3416462" cy="794131"/>
          </a:xfrm>
          <a:prstGeom prst="rect">
            <a:avLst/>
          </a:prstGeom>
        </p:spPr>
        <p:txBody>
          <a:bodyPr anchor="t" rtlCol="false" tIns="0" lIns="0" bIns="0" rIns="0">
            <a:spAutoFit/>
          </a:bodyPr>
          <a:lstStyle/>
          <a:p>
            <a:pPr marL="734059" indent="-367030" lvl="1">
              <a:lnSpc>
                <a:spcPts val="6901"/>
              </a:lnSpc>
              <a:buFont typeface="Arial"/>
              <a:buChar char="•"/>
            </a:pPr>
            <a:r>
              <a:rPr lang="en-US" sz="3399">
                <a:solidFill>
                  <a:srgbClr val="000000"/>
                </a:solidFill>
                <a:latin typeface="Glacial Indifference Bold"/>
              </a:rPr>
              <a:t>Trang chủ:</a:t>
            </a:r>
          </a:p>
        </p:txBody>
      </p:sp>
      <p:sp>
        <p:nvSpPr>
          <p:cNvPr name="TextBox 8" id="8"/>
          <p:cNvSpPr txBox="true"/>
          <p:nvPr/>
        </p:nvSpPr>
        <p:spPr>
          <a:xfrm rot="0">
            <a:off x="4005950" y="2472436"/>
            <a:ext cx="10440093" cy="967105"/>
          </a:xfrm>
          <a:prstGeom prst="rect">
            <a:avLst/>
          </a:prstGeom>
        </p:spPr>
        <p:txBody>
          <a:bodyPr anchor="t" rtlCol="false" tIns="0" lIns="0" bIns="0" rIns="0">
            <a:spAutoFit/>
          </a:bodyPr>
          <a:lstStyle/>
          <a:p>
            <a:pPr>
              <a:lnSpc>
                <a:spcPts val="3919"/>
              </a:lnSpc>
            </a:pPr>
            <a:r>
              <a:rPr lang="en-US" sz="2799">
                <a:solidFill>
                  <a:srgbClr val="000000"/>
                </a:solidFill>
                <a:latin typeface="Faustina"/>
              </a:rPr>
              <a:t>2. Chat:Giao diện chat với bot hoặc nhân viên hệ thống khi nhấp vào biểu tượng chat</a:t>
            </a:r>
          </a:p>
        </p:txBody>
      </p:sp>
      <p:sp>
        <p:nvSpPr>
          <p:cNvPr name="TextBox 9" id="9"/>
          <p:cNvSpPr txBox="true"/>
          <p:nvPr/>
        </p:nvSpPr>
        <p:spPr>
          <a:xfrm rot="0">
            <a:off x="4005950" y="3763391"/>
            <a:ext cx="11629169"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3. Kênh người bán: Xem trang của người bán khi nhấp vào mục Kênh người bán</a:t>
            </a:r>
          </a:p>
        </p:txBody>
      </p:sp>
      <p:sp>
        <p:nvSpPr>
          <p:cNvPr name="TextBox 10" id="10"/>
          <p:cNvSpPr txBox="true"/>
          <p:nvPr/>
        </p:nvSpPr>
        <p:spPr>
          <a:xfrm rot="0">
            <a:off x="4005950" y="4482846"/>
            <a:ext cx="8922023"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4. Tải ứng dụng:Hiển thị hướng dẫn tải ứng dụng Shopee</a:t>
            </a:r>
          </a:p>
        </p:txBody>
      </p:sp>
      <p:sp>
        <p:nvSpPr>
          <p:cNvPr name="TextBox 11" id="11"/>
          <p:cNvSpPr txBox="true"/>
          <p:nvPr/>
        </p:nvSpPr>
        <p:spPr>
          <a:xfrm rot="0">
            <a:off x="4005950" y="5202301"/>
            <a:ext cx="11760224" cy="967105"/>
          </a:xfrm>
          <a:prstGeom prst="rect">
            <a:avLst/>
          </a:prstGeom>
        </p:spPr>
        <p:txBody>
          <a:bodyPr anchor="t" rtlCol="false" tIns="0" lIns="0" bIns="0" rIns="0">
            <a:spAutoFit/>
          </a:bodyPr>
          <a:lstStyle/>
          <a:p>
            <a:pPr>
              <a:lnSpc>
                <a:spcPts val="3919"/>
              </a:lnSpc>
            </a:pPr>
            <a:r>
              <a:rPr lang="en-US" sz="2799">
                <a:solidFill>
                  <a:srgbClr val="000000"/>
                </a:solidFill>
                <a:latin typeface="Faustina"/>
              </a:rPr>
              <a:t>5. Kết nối:Liên kết đến trang Facebook hoặc Instagram của Shopee khi nhấp vào biểu tượng tương ứng</a:t>
            </a:r>
          </a:p>
        </p:txBody>
      </p:sp>
      <p:sp>
        <p:nvSpPr>
          <p:cNvPr name="TextBox 12" id="12"/>
          <p:cNvSpPr txBox="true"/>
          <p:nvPr/>
        </p:nvSpPr>
        <p:spPr>
          <a:xfrm rot="0">
            <a:off x="4005950" y="6494865"/>
            <a:ext cx="7197902"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6. Hỗ trợ:Hiển thị trang hỗ trợ cho người dùng</a:t>
            </a:r>
          </a:p>
        </p:txBody>
      </p:sp>
      <p:sp>
        <p:nvSpPr>
          <p:cNvPr name="TextBox 13" id="13"/>
          <p:cNvSpPr txBox="true"/>
          <p:nvPr/>
        </p:nvSpPr>
        <p:spPr>
          <a:xfrm rot="0">
            <a:off x="4005950" y="7214320"/>
            <a:ext cx="9935399"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7. Đổi ngôn ngữ:Chuyển đổi ngôn ngữ giữa tiếng Việt và tiếng Anh</a:t>
            </a:r>
          </a:p>
        </p:txBody>
      </p:sp>
      <p:sp>
        <p:nvSpPr>
          <p:cNvPr name="TextBox 14" id="14"/>
          <p:cNvSpPr txBox="true"/>
          <p:nvPr/>
        </p:nvSpPr>
        <p:spPr>
          <a:xfrm rot="0">
            <a:off x="4005950" y="7930515"/>
            <a:ext cx="10281694" cy="967105"/>
          </a:xfrm>
          <a:prstGeom prst="rect">
            <a:avLst/>
          </a:prstGeom>
        </p:spPr>
        <p:txBody>
          <a:bodyPr anchor="t" rtlCol="false" tIns="0" lIns="0" bIns="0" rIns="0">
            <a:spAutoFit/>
          </a:bodyPr>
          <a:lstStyle/>
          <a:p>
            <a:pPr>
              <a:lnSpc>
                <a:spcPts val="3919"/>
              </a:lnSpc>
            </a:pPr>
            <a:r>
              <a:rPr lang="en-US" sz="2799">
                <a:solidFill>
                  <a:srgbClr val="000000"/>
                </a:solidFill>
                <a:latin typeface="Faustina"/>
              </a:rPr>
              <a:t>8. Đăng xuất:Khi đăng xuất tài khoản thì chỉ có thể xem và tìm kiếm sản phẩm</a:t>
            </a:r>
          </a:p>
        </p:txBody>
      </p:sp>
      <p:sp>
        <p:nvSpPr>
          <p:cNvPr name="TextBox 15" id="15"/>
          <p:cNvSpPr txBox="true"/>
          <p:nvPr/>
        </p:nvSpPr>
        <p:spPr>
          <a:xfrm rot="0">
            <a:off x="4005950" y="1135275"/>
            <a:ext cx="11135568" cy="967105"/>
          </a:xfrm>
          <a:prstGeom prst="rect">
            <a:avLst/>
          </a:prstGeom>
        </p:spPr>
        <p:txBody>
          <a:bodyPr anchor="t" rtlCol="false" tIns="0" lIns="0" bIns="0" rIns="0">
            <a:spAutoFit/>
          </a:bodyPr>
          <a:lstStyle/>
          <a:p>
            <a:pPr>
              <a:lnSpc>
                <a:spcPts val="3919"/>
              </a:lnSpc>
            </a:pPr>
            <a:r>
              <a:rPr lang="en-US" sz="2799">
                <a:solidFill>
                  <a:srgbClr val="000000"/>
                </a:solidFill>
                <a:latin typeface="Faustina"/>
              </a:rPr>
              <a:t>1. Thông báo: Hiển thị thông báo về đơn hàng, thông tin vận chuyển và khuyến mãi từ hệ thống.</a:t>
            </a:r>
          </a:p>
        </p:txBody>
      </p:sp>
    </p:spTree>
  </p:cSld>
  <p:clrMapOvr>
    <a:masterClrMapping/>
  </p:clrMapOvr>
</p:sld>
</file>

<file path=ppt/slides/slide110.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31742"/>
                <a:gridCol w="1517251"/>
                <a:gridCol w="1890219"/>
                <a:gridCol w="3553365"/>
                <a:gridCol w="3038291"/>
                <a:gridCol w="2070032"/>
                <a:gridCol w="1593931"/>
                <a:gridCol w="1736415"/>
                <a:gridCol w="1856756"/>
              </a:tblGrid>
              <a:tr h="811055">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961723">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TT005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Sản phẩm thanh toán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Tên sản phẩm: Bó hoa Noel Tone</a:t>
                      </a:r>
                    </a:p>
                    <a:p>
                      <a:pPr algn="ctr">
                        <a:lnSpc>
                          <a:spcPts val="2744"/>
                        </a:lnSpc>
                      </a:pPr>
                      <a:r>
                        <a:rPr lang="en-US" sz="1960">
                          <a:solidFill>
                            <a:srgbClr val="000000"/>
                          </a:solidFill>
                          <a:latin typeface="Faustina"/>
                        </a:rPr>
                        <a:t>  Hồng ngọt ngào</a:t>
                      </a:r>
                    </a:p>
                    <a:p>
                      <a:pPr algn="ctr">
                        <a:lnSpc>
                          <a:spcPts val="2744"/>
                        </a:lnSpc>
                      </a:pPr>
                      <a:r>
                        <a:rPr lang="en-US" sz="1960">
                          <a:solidFill>
                            <a:srgbClr val="000000"/>
                          </a:solidFill>
                          <a:latin typeface="Faustina"/>
                        </a:rPr>
                        <a:t>  Đơn giá: 170.000đ</a:t>
                      </a:r>
                    </a:p>
                    <a:p>
                      <a:pPr algn="ctr">
                        <a:lnSpc>
                          <a:spcPts val="2744"/>
                        </a:lnSpc>
                      </a:pPr>
                      <a:r>
                        <a:rPr lang="en-US" sz="1960">
                          <a:solidFill>
                            <a:srgbClr val="000000"/>
                          </a:solidFill>
                          <a:latin typeface="Faustina"/>
                        </a:rPr>
                        <a:t>  Số lượng: 1</a:t>
                      </a:r>
                    </a:p>
                    <a:p>
                      <a:pPr algn="ctr">
                        <a:lnSpc>
                          <a:spcPts val="2744"/>
                        </a:lnSpc>
                      </a:pPr>
                      <a:r>
                        <a:rPr lang="en-US" sz="1960">
                          <a:solidFill>
                            <a:srgbClr val="000000"/>
                          </a:solidFill>
                          <a:latin typeface="Faustina"/>
                        </a:rPr>
                        <a:t>  Thành tiền: 170.000đ</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Sau khi mua hàng ở trang giỏ</a:t>
                      </a:r>
                    </a:p>
                    <a:p>
                      <a:pPr algn="ctr">
                        <a:lnSpc>
                          <a:spcPts val="2744"/>
                        </a:lnSpc>
                      </a:pPr>
                      <a:r>
                        <a:rPr lang="en-US" sz="1960">
                          <a:solidFill>
                            <a:srgbClr val="000000"/>
                          </a:solidFill>
                          <a:latin typeface="Faustina"/>
                        </a:rPr>
                        <a:t>  hàng thì trang thanh toán sẽ có những sản phẩm được chọn mua</a:t>
                      </a:r>
                    </a:p>
                    <a:p>
                      <a:pPr algn="ctr">
                        <a:lnSpc>
                          <a:spcPts val="2744"/>
                        </a:lnSpc>
                      </a:pPr>
                      <a:r>
                        <a:rPr lang="en-US" sz="1960">
                          <a:solidFill>
                            <a:srgbClr val="000000"/>
                          </a:solidFill>
                          <a:latin typeface="Faustina"/>
                        </a:rPr>
                        <a:t>  Bước 2: Hãy kiểm tra đúng thông tin sản phẩm mình mua hay chưa và kiểm</a:t>
                      </a:r>
                    </a:p>
                    <a:p>
                      <a:pPr algn="ctr">
                        <a:lnSpc>
                          <a:spcPts val="2744"/>
                        </a:lnSpc>
                      </a:pPr>
                      <a:r>
                        <a:rPr lang="en-US" sz="1960">
                          <a:solidFill>
                            <a:srgbClr val="000000"/>
                          </a:solidFill>
                          <a:latin typeface="Faustina"/>
                        </a:rPr>
                        <a:t>  tra tổng tiền phải trả đã đúng hay chưa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Không bị lỗi tổng số tiền đã mua,</a:t>
                      </a:r>
                    </a:p>
                    <a:p>
                      <a:pPr algn="ctr">
                        <a:lnSpc>
                          <a:spcPts val="2744"/>
                        </a:lnSpc>
                      </a:pPr>
                      <a:r>
                        <a:rPr lang="en-US" sz="1960">
                          <a:solidFill>
                            <a:srgbClr val="000000"/>
                          </a:solidFill>
                          <a:latin typeface="Faustina"/>
                        </a:rPr>
                        <a:t>  không sai số lượng sản phẩm đã mua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240849">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TT006</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Shopee Voucher</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Chọn voucher FREESHIP XTRA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Kéo xuống dưới có chữ</a:t>
                      </a:r>
                    </a:p>
                    <a:p>
                      <a:pPr algn="ctr">
                        <a:lnSpc>
                          <a:spcPts val="2744"/>
                        </a:lnSpc>
                      </a:pPr>
                      <a:r>
                        <a:rPr lang="en-US" sz="1960">
                          <a:solidFill>
                            <a:srgbClr val="000000"/>
                          </a:solidFill>
                          <a:latin typeface="Faustina"/>
                        </a:rPr>
                        <a:t>  "Shopee Voucher"</a:t>
                      </a:r>
                    </a:p>
                    <a:p>
                      <a:pPr algn="ctr">
                        <a:lnSpc>
                          <a:spcPts val="2744"/>
                        </a:lnSpc>
                      </a:pPr>
                      <a:r>
                        <a:rPr lang="en-US" sz="1960">
                          <a:solidFill>
                            <a:srgbClr val="000000"/>
                          </a:solidFill>
                          <a:latin typeface="Faustina"/>
                        </a:rPr>
                        <a:t>  Bước 2: Ấn vào nút chọn Voucher</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Sau khi chọn voucher sẽ được giảm</a:t>
                      </a:r>
                    </a:p>
                    <a:p>
                      <a:pPr algn="ctr">
                        <a:lnSpc>
                          <a:spcPts val="2744"/>
                        </a:lnSpc>
                      </a:pPr>
                      <a:r>
                        <a:rPr lang="en-US" sz="1960">
                          <a:solidFill>
                            <a:srgbClr val="000000"/>
                          </a:solidFill>
                          <a:latin typeface="Faustina"/>
                        </a:rPr>
                        <a:t>  giá thành công tổng số tiền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273373">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TT007</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Phương thức thanh toán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Ấn chọn phương thức thanh toán</a:t>
                      </a:r>
                    </a:p>
                    <a:p>
                      <a:pPr algn="ctr">
                        <a:lnSpc>
                          <a:spcPts val="2744"/>
                        </a:lnSpc>
                      </a:pPr>
                      <a:r>
                        <a:rPr lang="en-US" sz="1960">
                          <a:solidFill>
                            <a:srgbClr val="000000"/>
                          </a:solidFill>
                          <a:latin typeface="Faustina"/>
                        </a:rPr>
                        <a:t>  Bước 2: Chọn thẻ tín dụng/Ghi nợ hoặc chọn Thanh toán khi nhận hàng</a:t>
                      </a:r>
                    </a:p>
                    <a:p>
                      <a:pPr algn="ctr">
                        <a:lnSpc>
                          <a:spcPts val="2744"/>
                        </a:lnSpc>
                      </a:pPr>
                      <a:r>
                        <a:rPr lang="en-US" sz="1960">
                          <a:solidFill>
                            <a:srgbClr val="000000"/>
                          </a:solidFill>
                          <a:latin typeface="Faustina"/>
                        </a:rPr>
                        <a:t>  nếu chọn thẻ tín dụng/Ghi nợ cần chọn thẻ</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Có đầy đủ thông tin thanh toán</a:t>
                      </a:r>
                    </a:p>
                    <a:p>
                      <a:pPr algn="ctr">
                        <a:lnSpc>
                          <a:spcPts val="2744"/>
                        </a:lnSpc>
                      </a:pPr>
                      <a:r>
                        <a:rPr lang="en-US" sz="1960">
                          <a:solidFill>
                            <a:srgbClr val="000000"/>
                          </a:solidFill>
                          <a:latin typeface="Faustina"/>
                        </a:rPr>
                        <a:t>  đặc biệt không sai lệch giá tiền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11.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3786698"/>
          <a:ext cx="18288000" cy="2713604"/>
        </p:xfrm>
        <a:graphic>
          <a:graphicData uri="http://schemas.openxmlformats.org/drawingml/2006/table">
            <a:tbl>
              <a:tblPr/>
              <a:tblGrid>
                <a:gridCol w="1051066"/>
                <a:gridCol w="1536575"/>
                <a:gridCol w="1909543"/>
                <a:gridCol w="3572689"/>
                <a:gridCol w="3057615"/>
                <a:gridCol w="2089356"/>
                <a:gridCol w="1613255"/>
                <a:gridCol w="1755739"/>
                <a:gridCol w="1702162"/>
              </a:tblGrid>
              <a:tr h="699879">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13725">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TT008</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Đặt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Sau khi ấn nút đặt hàng sẽ được</a:t>
                      </a:r>
                    </a:p>
                    <a:p>
                      <a:pPr algn="ctr">
                        <a:lnSpc>
                          <a:spcPts val="2744"/>
                        </a:lnSpc>
                      </a:pPr>
                      <a:r>
                        <a:rPr lang="en-US" sz="1960">
                          <a:solidFill>
                            <a:srgbClr val="000000"/>
                          </a:solidFill>
                          <a:latin typeface="Faustina"/>
                        </a:rPr>
                        <a:t>  bên Shop xác nhận đơn và vận chuyển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Đặt hàng thành công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12.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8428902" y="3362609"/>
            <a:ext cx="1430196" cy="143019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5" id="5"/>
          <p:cNvSpPr txBox="true"/>
          <p:nvPr/>
        </p:nvSpPr>
        <p:spPr>
          <a:xfrm rot="0">
            <a:off x="8682434" y="2997583"/>
            <a:ext cx="923133"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6</a:t>
            </a:r>
          </a:p>
        </p:txBody>
      </p:sp>
      <p:sp>
        <p:nvSpPr>
          <p:cNvPr name="TextBox 6" id="6"/>
          <p:cNvSpPr txBox="true"/>
          <p:nvPr/>
        </p:nvSpPr>
        <p:spPr>
          <a:xfrm rot="0">
            <a:off x="6735544" y="4962525"/>
            <a:ext cx="4816912" cy="1085851"/>
          </a:xfrm>
          <a:prstGeom prst="rect">
            <a:avLst/>
          </a:prstGeom>
        </p:spPr>
        <p:txBody>
          <a:bodyPr anchor="t" rtlCol="false" tIns="0" lIns="0" bIns="0" rIns="0">
            <a:spAutoFit/>
          </a:bodyPr>
          <a:lstStyle/>
          <a:p>
            <a:pPr algn="ctr">
              <a:lnSpc>
                <a:spcPts val="8399"/>
              </a:lnSpc>
            </a:pPr>
            <a:r>
              <a:rPr lang="en-US" sz="5999">
                <a:solidFill>
                  <a:srgbClr val="000000"/>
                </a:solidFill>
                <a:latin typeface="Cubao"/>
              </a:rPr>
              <a:t>Test Defect</a:t>
            </a:r>
          </a:p>
        </p:txBody>
      </p:sp>
    </p:spTree>
  </p:cSld>
  <p:clrMapOvr>
    <a:masterClrMapping/>
  </p:clrMapOvr>
</p:sld>
</file>

<file path=ppt/slides/slide113.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57564"/>
                <a:gridCol w="2242053"/>
                <a:gridCol w="2242053"/>
                <a:gridCol w="2242053"/>
                <a:gridCol w="2242053"/>
                <a:gridCol w="2242053"/>
                <a:gridCol w="2242053"/>
                <a:gridCol w="2242053"/>
                <a:gridCol w="1436065"/>
              </a:tblGrid>
              <a:tr h="601188">
                <a:tc>
                  <a:txBody>
                    <a:bodyPr anchor="t" rtlCol="false"/>
                    <a:lstStyle/>
                    <a:p>
                      <a:pPr algn="l">
                        <a:lnSpc>
                          <a:spcPts val="2239"/>
                        </a:lnSpc>
                        <a:defRPr/>
                      </a:pPr>
                      <a:r>
                        <a:rPr lang="en-US" sz="1599">
                          <a:solidFill>
                            <a:srgbClr val="000000"/>
                          </a:solidFill>
                          <a:latin typeface="Faustina Bold"/>
                        </a:rPr>
                        <a:t>ID</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Mô tả</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Quy trình</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Kết quả dự kiến</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Kết quả thực tế</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Trạng thái</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Ngày</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Tester</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Mức độ</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741041">
                <a:tc>
                  <a:txBody>
                    <a:bodyPr anchor="t" rtlCol="false"/>
                    <a:lstStyle/>
                    <a:p>
                      <a:pPr algn="l">
                        <a:lnSpc>
                          <a:spcPts val="2239"/>
                        </a:lnSpc>
                        <a:defRPr/>
                      </a:pPr>
                      <a:r>
                        <a:rPr lang="en-US" sz="1599">
                          <a:solidFill>
                            <a:srgbClr val="000000"/>
                          </a:solidFill>
                          <a:latin typeface="Faustina"/>
                        </a:rPr>
                        <a:t>DF001</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Kiểm tra thông báo lỗi khi chọn ngày sinh không hợp lệ</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Bước 1: Đăng nhập tài khoản(Google, Facebook account hoặc tài khoản Shopee)</a:t>
                      </a:r>
                      <a:endParaRPr lang="en-US" sz="1100"/>
                    </a:p>
                    <a:p>
                      <a:pPr>
                        <a:lnSpc>
                          <a:spcPts val="2239"/>
                        </a:lnSpc>
                      </a:pPr>
                      <a:r>
                        <a:rPr lang="en-US" sz="1599">
                          <a:solidFill>
                            <a:srgbClr val="000000"/>
                          </a:solidFill>
                          <a:latin typeface="Faustina"/>
                        </a:rPr>
                        <a:t>Bước 2: Nhấp chuột vào tên tài khoản phía trên bên phải của trang web &gt;&gt;&gt; chọn mục Tài khoản của tôi &gt;&gt;&gt; chọn Hồ sơ</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Thông báo người dùng chọn ngày không đúng thực tế, không đúng định dạng ngày sinh và không lưu dữ liệu ngày sinh</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Không thông báo khi chọn sai ngày không đúng thực tế hoặc không đúng định dạng ngày</a:t>
                      </a:r>
                      <a:endParaRPr lang="en-US" sz="1100"/>
                    </a:p>
                    <a:p>
                      <a:pPr>
                        <a:lnSpc>
                          <a:spcPts val="2239"/>
                        </a:lnSpc>
                      </a:pPr>
                      <a:r>
                        <a:rPr lang="en-US" sz="1599">
                          <a:solidFill>
                            <a:srgbClr val="000000"/>
                          </a:solidFill>
                          <a:latin typeface="Faustina"/>
                        </a:rPr>
                        <a:t>Khi ấn lưu sẽ hiện lên thành công nhưng không lưu dữ liệu ngày sinh</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Fail</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01/02/2024</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Minh Tuấn</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Medium</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944771">
                <a:tc>
                  <a:txBody>
                    <a:bodyPr anchor="t" rtlCol="false"/>
                    <a:lstStyle/>
                    <a:p>
                      <a:pPr algn="l">
                        <a:lnSpc>
                          <a:spcPts val="2239"/>
                        </a:lnSpc>
                        <a:defRPr/>
                      </a:pPr>
                      <a:r>
                        <a:rPr lang="en-US" sz="1599">
                          <a:solidFill>
                            <a:srgbClr val="000000"/>
                          </a:solidFill>
                          <a:latin typeface="Faustina"/>
                        </a:rPr>
                        <a:t>DF002</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Kiểm tra nút Cập nhật địa chỉ</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Bước 1: Ấn vào nút cập nhật</a:t>
                      </a:r>
                      <a:endParaRPr lang="en-US" sz="1100"/>
                    </a:p>
                    <a:p>
                      <a:pPr>
                        <a:lnSpc>
                          <a:spcPts val="2239"/>
                        </a:lnSpc>
                      </a:pPr>
                      <a:r>
                        <a:rPr lang="en-US" sz="1599">
                          <a:solidFill>
                            <a:srgbClr val="000000"/>
                          </a:solidFill>
                          <a:latin typeface="Faustina"/>
                        </a:rPr>
                        <a:t>Bước 2: Điền đầy đủ Họ và tên, Số điện thoại, Tỉnh/Thành phố &amp; Quận/Huyện &amp; Phường/Xã, Địa chỉ cụ thể, Loại địa chỉ</a:t>
                      </a:r>
                    </a:p>
                    <a:p>
                      <a:pPr>
                        <a:lnSpc>
                          <a:spcPts val="2239"/>
                        </a:lnSpc>
                      </a:pPr>
                      <a:r>
                        <a:rPr lang="en-US" sz="1599">
                          <a:solidFill>
                            <a:srgbClr val="000000"/>
                          </a:solidFill>
                          <a:latin typeface="Faustina"/>
                        </a:rPr>
                        <a:t>Bước 3: Ấn hoàn thành</a:t>
                      </a:r>
                    </a:p>
                    <a:p>
                      <a:pPr>
                        <a:lnSpc>
                          <a:spcPts val="2239"/>
                        </a:lnSpc>
                      </a:pPr>
                      <a:r>
                        <a:rPr lang="en-US" sz="1599">
                          <a:solidFill>
                            <a:srgbClr val="000000"/>
                          </a:solidFill>
                          <a:latin typeface="Faustina"/>
                        </a:rPr>
                        <a:t>để hoàn tất thêm địa chỉ mới</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Cập nhật thành công được địa chỉ mới </a:t>
                      </a:r>
                      <a:endParaRPr lang="en-US" sz="1100"/>
                    </a:p>
                    <a:p>
                      <a:pPr>
                        <a:lnSpc>
                          <a:spcPts val="2239"/>
                        </a:lnSpc>
                      </a:pPr>
                      <a:r>
                        <a:rPr lang="en-US" sz="1599">
                          <a:solidFill>
                            <a:srgbClr val="000000"/>
                          </a:solidFill>
                          <a:latin typeface="Faustina"/>
                        </a:rPr>
                        <a:t>Hiện lên thông báo cập nhật thành công</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Cập nhật thành công được địa chỉ mới</a:t>
                      </a:r>
                      <a:endParaRPr lang="en-US" sz="1100"/>
                    </a:p>
                    <a:p>
                      <a:pPr>
                        <a:lnSpc>
                          <a:spcPts val="2239"/>
                        </a:lnSpc>
                      </a:pPr>
                      <a:r>
                        <a:rPr lang="en-US" sz="1599">
                          <a:solidFill>
                            <a:srgbClr val="000000"/>
                          </a:solidFill>
                          <a:latin typeface="Faustina"/>
                        </a:rPr>
                        <a:t>Nhưng không hiện thông báo cập nhật thành công</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Fail</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01/02/2024</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Minh Tuấn</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Low</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114.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70771"/>
                <a:gridCol w="2152154"/>
                <a:gridCol w="2152154"/>
                <a:gridCol w="2152154"/>
                <a:gridCol w="2152154"/>
                <a:gridCol w="2152154"/>
                <a:gridCol w="2152154"/>
                <a:gridCol w="2152154"/>
                <a:gridCol w="2152154"/>
              </a:tblGrid>
              <a:tr h="4861730">
                <a:tc>
                  <a:txBody>
                    <a:bodyPr anchor="t" rtlCol="false"/>
                    <a:lstStyle/>
                    <a:p>
                      <a:pPr algn="l">
                        <a:lnSpc>
                          <a:spcPts val="2239"/>
                        </a:lnSpc>
                        <a:defRPr/>
                      </a:pPr>
                      <a:r>
                        <a:rPr lang="en-US" sz="1599">
                          <a:solidFill>
                            <a:srgbClr val="000000"/>
                          </a:solidFill>
                          <a:latin typeface="Faustina"/>
                        </a:rPr>
                        <a:t>DF003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Kiểm tra tính năng đổi ngôn ngữ với khách hàng chưa đăng nhập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Bước 1: di chuyển chuột đến vị trí có chữ "tiếng việt".</a:t>
                      </a:r>
                      <a:endParaRPr lang="en-US" sz="1100"/>
                    </a:p>
                    <a:p>
                      <a:pPr>
                        <a:lnSpc>
                          <a:spcPts val="2239"/>
                        </a:lnSpc>
                      </a:pPr>
                      <a:r>
                        <a:rPr lang="en-US" sz="1599">
                          <a:solidFill>
                            <a:srgbClr val="000000"/>
                          </a:solidFill>
                          <a:latin typeface="Faustina"/>
                        </a:rPr>
                        <a:t>Bước 2: nhấn chọn vào dòng "english</a:t>
                      </a:r>
                    </a:p>
                    <a:p>
                      <a:pPr>
                        <a:lnSpc>
                          <a:spcPts val="2239"/>
                        </a:lnSpc>
                      </a:pPr>
                      <a:r>
                        <a:rPr lang="en-US" sz="1599">
                          <a:solidFill>
                            <a:srgbClr val="000000"/>
                          </a:solidFill>
                          <a:latin typeface="Faustina"/>
                        </a:rPr>
                        <a:t>Bước 3: kiểm tra nội dung trang web</a:t>
                      </a:r>
                    </a:p>
                    <a:p>
                      <a:pPr>
                        <a:lnSpc>
                          <a:spcPts val="2239"/>
                        </a:lnSpc>
                      </a:pPr>
                      <a:r>
                        <a:rPr lang="en-US" sz="1599">
                          <a:solidFill>
                            <a:srgbClr val="000000"/>
                          </a:solidFill>
                          <a:latin typeface="Faustina"/>
                        </a:rPr>
                        <a:t>Bước 4:  di chuyển chuột đến vị trí có chữ "english".</a:t>
                      </a:r>
                    </a:p>
                    <a:p>
                      <a:pPr>
                        <a:lnSpc>
                          <a:spcPts val="2239"/>
                        </a:lnSpc>
                      </a:pPr>
                      <a:r>
                        <a:rPr lang="en-US" sz="1599">
                          <a:solidFill>
                            <a:srgbClr val="000000"/>
                          </a:solidFill>
                          <a:latin typeface="Faustina"/>
                        </a:rPr>
                        <a:t>Bước 5: nhấn chọn vào dòng "tiếng việt".</a:t>
                      </a:r>
                    </a:p>
                    <a:p>
                      <a:pPr>
                        <a:lnSpc>
                          <a:spcPts val="2239"/>
                        </a:lnSpc>
                      </a:pPr>
                      <a:r>
                        <a:rPr lang="en-US" sz="1599">
                          <a:solidFill>
                            <a:srgbClr val="000000"/>
                          </a:solidFill>
                          <a:latin typeface="Faustina"/>
                        </a:rPr>
                        <a:t>Bước 6: kiểm tra trang web</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Ở bước 3: khi chuyển đổi ngôn ngữ từ tiếng việt sang tiếng anh thì tất cả nội dung trong trang web sẽ được chuyển đổi thành tiếng anh hết.</a:t>
                      </a:r>
                      <a:endParaRPr lang="en-US" sz="1100"/>
                    </a:p>
                    <a:p>
                      <a:pPr>
                        <a:lnSpc>
                          <a:spcPts val="2239"/>
                        </a:lnSpc>
                      </a:pPr>
                      <a:r>
                        <a:rPr lang="en-US" sz="1599">
                          <a:solidFill>
                            <a:srgbClr val="000000"/>
                          </a:solidFill>
                          <a:latin typeface="Faustina"/>
                        </a:rPr>
                        <a:t>Ở bước 6: khi chuyển đổi ngôn ngữ từu tiếng anh sang tiếng việt thì tất cả nội dung trong trang web sẽ hiển thị về tiếng việt.</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endParaRPr lang="en-US" sz="1100"/>
                    </a:p>
                    <a:p>
                      <a:pPr>
                        <a:lnSpc>
                          <a:spcPts val="2239"/>
                        </a:lnSpc>
                      </a:pPr>
                      <a:r>
                        <a:rPr lang="en-US" sz="1599">
                          <a:solidFill>
                            <a:srgbClr val="000000"/>
                          </a:solidFill>
                          <a:latin typeface="Faustina"/>
                        </a:rPr>
                        <a:t>Khi chuyển đổi sang ngôn ngữ English thì chỉ có 1 số nơi đổi thành English chứ không đổi hết sang ngôn ngữ English hoàn toàn</a:t>
                      </a:r>
                    </a:p>
                    <a:p>
                      <a:pPr>
                        <a:lnSpc>
                          <a:spcPts val="2239"/>
                        </a:lnSpc>
                      </a:pPr>
                      <a:r>
                        <a:rPr lang="en-US" sz="1599">
                          <a:solidFill>
                            <a:srgbClr val="000000"/>
                          </a:solidFill>
                          <a:latin typeface="Faustina"/>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Fail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04/02/2024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Phước Hậu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Medium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5425270">
                <a:tc>
                  <a:txBody>
                    <a:bodyPr anchor="t" rtlCol="false"/>
                    <a:lstStyle/>
                    <a:p>
                      <a:pPr algn="l">
                        <a:lnSpc>
                          <a:spcPts val="2239"/>
                        </a:lnSpc>
                        <a:defRPr/>
                      </a:pPr>
                      <a:r>
                        <a:rPr lang="en-US" sz="1599">
                          <a:solidFill>
                            <a:srgbClr val="000000"/>
                          </a:solidFill>
                          <a:latin typeface="Faustina"/>
                        </a:rPr>
                        <a:t>DF004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Kiểm tra tính năng đổi ngôn ngữ với khách hàng đã đăng nhập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Bước 1: di chuyển chuột đến vị trí có chữ "tiếng việt".</a:t>
                      </a:r>
                      <a:endParaRPr lang="en-US" sz="1100"/>
                    </a:p>
                    <a:p>
                      <a:pPr>
                        <a:lnSpc>
                          <a:spcPts val="2239"/>
                        </a:lnSpc>
                      </a:pPr>
                      <a:r>
                        <a:rPr lang="en-US" sz="1599">
                          <a:solidFill>
                            <a:srgbClr val="000000"/>
                          </a:solidFill>
                          <a:latin typeface="Faustina"/>
                        </a:rPr>
                        <a:t>Bước 2: nhấn chọn vào dòng "english</a:t>
                      </a:r>
                    </a:p>
                    <a:p>
                      <a:pPr>
                        <a:lnSpc>
                          <a:spcPts val="2239"/>
                        </a:lnSpc>
                      </a:pPr>
                      <a:r>
                        <a:rPr lang="en-US" sz="1599">
                          <a:solidFill>
                            <a:srgbClr val="000000"/>
                          </a:solidFill>
                          <a:latin typeface="Faustina"/>
                        </a:rPr>
                        <a:t>Bước 3: kiểm tra nội dung trang web</a:t>
                      </a:r>
                    </a:p>
                    <a:p>
                      <a:pPr>
                        <a:lnSpc>
                          <a:spcPts val="2239"/>
                        </a:lnSpc>
                      </a:pPr>
                      <a:r>
                        <a:rPr lang="en-US" sz="1599">
                          <a:solidFill>
                            <a:srgbClr val="000000"/>
                          </a:solidFill>
                          <a:latin typeface="Faustina"/>
                        </a:rPr>
                        <a:t>Bước 4:  di chuyển chuột đến vị trí có chữ "english".</a:t>
                      </a:r>
                    </a:p>
                    <a:p>
                      <a:pPr>
                        <a:lnSpc>
                          <a:spcPts val="2239"/>
                        </a:lnSpc>
                      </a:pPr>
                      <a:r>
                        <a:rPr lang="en-US" sz="1599">
                          <a:solidFill>
                            <a:srgbClr val="000000"/>
                          </a:solidFill>
                          <a:latin typeface="Faustina"/>
                        </a:rPr>
                        <a:t>Bước 5: nhấn chọn vào dòng "tiếng việt".</a:t>
                      </a:r>
                    </a:p>
                    <a:p>
                      <a:pPr>
                        <a:lnSpc>
                          <a:spcPts val="2239"/>
                        </a:lnSpc>
                      </a:pPr>
                      <a:r>
                        <a:rPr lang="en-US" sz="1599">
                          <a:solidFill>
                            <a:srgbClr val="000000"/>
                          </a:solidFill>
                          <a:latin typeface="Faustina"/>
                        </a:rPr>
                        <a:t>Bước 6: kiểm tra trang web</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Ở bước 3: khi chuyển đổi ngôn ngữ từ tiếng việt sang tiếng anh thì tất cả nội dung trong trang web sẽ được chuyển đổi thành tiếng anh hết.</a:t>
                      </a:r>
                      <a:endParaRPr lang="en-US" sz="1100"/>
                    </a:p>
                    <a:p>
                      <a:pPr>
                        <a:lnSpc>
                          <a:spcPts val="2239"/>
                        </a:lnSpc>
                      </a:pPr>
                      <a:r>
                        <a:rPr lang="en-US" sz="1599">
                          <a:solidFill>
                            <a:srgbClr val="000000"/>
                          </a:solidFill>
                          <a:latin typeface="Faustina"/>
                        </a:rPr>
                        <a:t>Ở bước 6: khi chuyển đổi ngôn ngữ từ tiếng anh sang tiếng việt thì tất cả nội dung trong trang web sẽ hiển thị về tiếng việt.</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Trang web không được chuyển đổi hoàn toàn sang tiếng Anh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Fail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05/02/2024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Trường Sơn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Medium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2355401" y="2878914"/>
            <a:ext cx="1430196" cy="143019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5" id="5"/>
          <p:cNvSpPr txBox="true"/>
          <p:nvPr/>
        </p:nvSpPr>
        <p:spPr>
          <a:xfrm rot="0">
            <a:off x="12608933" y="2583639"/>
            <a:ext cx="923133"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7</a:t>
            </a:r>
          </a:p>
        </p:txBody>
      </p:sp>
      <p:sp>
        <p:nvSpPr>
          <p:cNvPr name="TextBox 6" id="6"/>
          <p:cNvSpPr txBox="true"/>
          <p:nvPr/>
        </p:nvSpPr>
        <p:spPr>
          <a:xfrm rot="0">
            <a:off x="11063581" y="4962525"/>
            <a:ext cx="4013835" cy="1085851"/>
          </a:xfrm>
          <a:prstGeom prst="rect">
            <a:avLst/>
          </a:prstGeom>
        </p:spPr>
        <p:txBody>
          <a:bodyPr anchor="t" rtlCol="false" tIns="0" lIns="0" bIns="0" rIns="0">
            <a:spAutoFit/>
          </a:bodyPr>
          <a:lstStyle/>
          <a:p>
            <a:pPr algn="ctr">
              <a:lnSpc>
                <a:spcPts val="8399"/>
              </a:lnSpc>
            </a:pPr>
            <a:r>
              <a:rPr lang="en-US" sz="5999">
                <a:solidFill>
                  <a:srgbClr val="000000"/>
                </a:solidFill>
                <a:latin typeface="Cubao"/>
              </a:rPr>
              <a:t>ReTesting</a:t>
            </a:r>
          </a:p>
        </p:txBody>
      </p:sp>
      <p:grpSp>
        <p:nvGrpSpPr>
          <p:cNvPr name="Group 7" id="7"/>
          <p:cNvGrpSpPr/>
          <p:nvPr/>
        </p:nvGrpSpPr>
        <p:grpSpPr>
          <a:xfrm rot="-5400000">
            <a:off x="-381196" y="2666673"/>
            <a:ext cx="18288000" cy="276421"/>
            <a:chOff x="0" y="0"/>
            <a:chExt cx="4816593" cy="72802"/>
          </a:xfrm>
        </p:grpSpPr>
        <p:sp>
          <p:nvSpPr>
            <p:cNvPr name="Freeform 8" id="8"/>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9" id="9"/>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5400000">
            <a:off x="0" y="2666673"/>
            <a:ext cx="18288000" cy="276421"/>
            <a:chOff x="0" y="0"/>
            <a:chExt cx="4816593" cy="72802"/>
          </a:xfrm>
        </p:grpSpPr>
        <p:sp>
          <p:nvSpPr>
            <p:cNvPr name="Freeform 11" id="11"/>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7B9A1"/>
            </a:solidFill>
          </p:spPr>
        </p:sp>
        <p:sp>
          <p:nvSpPr>
            <p:cNvPr name="TextBox 12" id="12"/>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5400000">
            <a:off x="381196" y="2666673"/>
            <a:ext cx="18288000" cy="276421"/>
            <a:chOff x="0" y="0"/>
            <a:chExt cx="4816593" cy="72802"/>
          </a:xfrm>
        </p:grpSpPr>
        <p:sp>
          <p:nvSpPr>
            <p:cNvPr name="Freeform 14" id="14"/>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15" id="15"/>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584664" y="2522518"/>
            <a:ext cx="6020755" cy="4165568"/>
            <a:chOff x="0" y="0"/>
            <a:chExt cx="1585713" cy="1097104"/>
          </a:xfrm>
        </p:grpSpPr>
        <p:sp>
          <p:nvSpPr>
            <p:cNvPr name="Freeform 17" id="17"/>
            <p:cNvSpPr/>
            <p:nvPr/>
          </p:nvSpPr>
          <p:spPr>
            <a:xfrm flipH="false" flipV="false" rot="0">
              <a:off x="0" y="0"/>
              <a:ext cx="1585713" cy="1097104"/>
            </a:xfrm>
            <a:custGeom>
              <a:avLst/>
              <a:gdLst/>
              <a:ahLst/>
              <a:cxnLst/>
              <a:rect r="r" b="b" t="t" l="l"/>
              <a:pathLst>
                <a:path h="1097104" w="1585713">
                  <a:moveTo>
                    <a:pt x="65579" y="0"/>
                  </a:moveTo>
                  <a:lnTo>
                    <a:pt x="1520134" y="0"/>
                  </a:lnTo>
                  <a:cubicBezTo>
                    <a:pt x="1537526" y="0"/>
                    <a:pt x="1554207" y="6909"/>
                    <a:pt x="1566505" y="19208"/>
                  </a:cubicBezTo>
                  <a:cubicBezTo>
                    <a:pt x="1578804" y="31506"/>
                    <a:pt x="1585713" y="48187"/>
                    <a:pt x="1585713" y="65579"/>
                  </a:cubicBezTo>
                  <a:lnTo>
                    <a:pt x="1585713" y="1031525"/>
                  </a:lnTo>
                  <a:cubicBezTo>
                    <a:pt x="1585713" y="1067743"/>
                    <a:pt x="1556352" y="1097104"/>
                    <a:pt x="1520134" y="1097104"/>
                  </a:cubicBezTo>
                  <a:lnTo>
                    <a:pt x="65579" y="1097104"/>
                  </a:lnTo>
                  <a:cubicBezTo>
                    <a:pt x="48187" y="1097104"/>
                    <a:pt x="31506" y="1090195"/>
                    <a:pt x="19208" y="1077897"/>
                  </a:cubicBezTo>
                  <a:cubicBezTo>
                    <a:pt x="6909" y="1065598"/>
                    <a:pt x="0" y="1048918"/>
                    <a:pt x="0" y="1031525"/>
                  </a:cubicBezTo>
                  <a:lnTo>
                    <a:pt x="0" y="65579"/>
                  </a:lnTo>
                  <a:cubicBezTo>
                    <a:pt x="0" y="29361"/>
                    <a:pt x="29361" y="0"/>
                    <a:pt x="65579" y="0"/>
                  </a:cubicBezTo>
                  <a:close/>
                </a:path>
              </a:pathLst>
            </a:custGeom>
            <a:solidFill>
              <a:srgbClr val="F5D6C3"/>
            </a:solidFill>
          </p:spPr>
        </p:sp>
        <p:sp>
          <p:nvSpPr>
            <p:cNvPr name="TextBox 18" id="18"/>
            <p:cNvSpPr txBox="true"/>
            <p:nvPr/>
          </p:nvSpPr>
          <p:spPr>
            <a:xfrm>
              <a:off x="0" y="-38100"/>
              <a:ext cx="1585713" cy="1135204"/>
            </a:xfrm>
            <a:prstGeom prst="rect">
              <a:avLst/>
            </a:prstGeom>
          </p:spPr>
          <p:txBody>
            <a:bodyPr anchor="ctr" rtlCol="false" tIns="50800" lIns="50800" bIns="50800" rIns="50800"/>
            <a:lstStyle/>
            <a:p>
              <a:pPr algn="ctr">
                <a:lnSpc>
                  <a:spcPts val="2041"/>
                </a:lnSpc>
              </a:pPr>
            </a:p>
          </p:txBody>
        </p:sp>
      </p:grpSp>
      <p:sp>
        <p:nvSpPr>
          <p:cNvPr name="Freeform 19" id="19"/>
          <p:cNvSpPr/>
          <p:nvPr/>
        </p:nvSpPr>
        <p:spPr>
          <a:xfrm flipH="false" flipV="false" rot="0">
            <a:off x="2456952" y="3594012"/>
            <a:ext cx="4331297" cy="3598914"/>
          </a:xfrm>
          <a:custGeom>
            <a:avLst/>
            <a:gdLst/>
            <a:ahLst/>
            <a:cxnLst/>
            <a:rect r="r" b="b" t="t" l="l"/>
            <a:pathLst>
              <a:path h="3598914" w="4331297">
                <a:moveTo>
                  <a:pt x="0" y="0"/>
                </a:moveTo>
                <a:lnTo>
                  <a:pt x="4331297" y="0"/>
                </a:lnTo>
                <a:lnTo>
                  <a:pt x="4331297" y="3598914"/>
                </a:lnTo>
                <a:lnTo>
                  <a:pt x="0" y="3598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6.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2639364" y="1028700"/>
            <a:ext cx="1937259" cy="19372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5" id="5"/>
          <p:cNvSpPr txBox="true"/>
          <p:nvPr/>
        </p:nvSpPr>
        <p:spPr>
          <a:xfrm rot="0">
            <a:off x="13182416" y="917206"/>
            <a:ext cx="851155"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6</a:t>
            </a:r>
          </a:p>
        </p:txBody>
      </p:sp>
      <p:sp>
        <p:nvSpPr>
          <p:cNvPr name="TextBox 6" id="6"/>
          <p:cNvSpPr txBox="true"/>
          <p:nvPr/>
        </p:nvSpPr>
        <p:spPr>
          <a:xfrm rot="0">
            <a:off x="10050534" y="3460662"/>
            <a:ext cx="7114919" cy="842645"/>
          </a:xfrm>
          <a:prstGeom prst="rect">
            <a:avLst/>
          </a:prstGeom>
        </p:spPr>
        <p:txBody>
          <a:bodyPr anchor="t" rtlCol="false" tIns="0" lIns="0" bIns="0" rIns="0">
            <a:spAutoFit/>
          </a:bodyPr>
          <a:lstStyle/>
          <a:p>
            <a:pPr algn="ctr">
              <a:lnSpc>
                <a:spcPts val="6580"/>
              </a:lnSpc>
            </a:pPr>
            <a:r>
              <a:rPr lang="en-US" sz="4700">
                <a:solidFill>
                  <a:srgbClr val="000000"/>
                </a:solidFill>
                <a:latin typeface="Cubao"/>
              </a:rPr>
              <a:t>be observant</a:t>
            </a:r>
          </a:p>
        </p:txBody>
      </p:sp>
      <p:sp>
        <p:nvSpPr>
          <p:cNvPr name="TextBox 7" id="7"/>
          <p:cNvSpPr txBox="true"/>
          <p:nvPr/>
        </p:nvSpPr>
        <p:spPr>
          <a:xfrm rot="0">
            <a:off x="10501606" y="4912906"/>
            <a:ext cx="6404566" cy="3027680"/>
          </a:xfrm>
          <a:prstGeom prst="rect">
            <a:avLst/>
          </a:prstGeom>
        </p:spPr>
        <p:txBody>
          <a:bodyPr anchor="t" rtlCol="false" tIns="0" lIns="0" bIns="0" rIns="0">
            <a:spAutoFit/>
          </a:bodyPr>
          <a:lstStyle/>
          <a:p>
            <a:pPr algn="ctr">
              <a:lnSpc>
                <a:spcPts val="4000"/>
              </a:lnSpc>
            </a:pPr>
            <a:r>
              <a:rPr lang="en-US" sz="3200">
                <a:solidFill>
                  <a:srgbClr val="000000"/>
                </a:solidFill>
                <a:latin typeface="Glacial Indifference"/>
              </a:rPr>
              <a:t>Check in with yourself when you are on a digital device. How is it making you feel? If it is having a negative impact, it may be time to evaluate your online usage and make some positive changes. </a:t>
            </a:r>
          </a:p>
        </p:txBody>
      </p:sp>
    </p:spTree>
  </p:cSld>
  <p:clrMapOvr>
    <a:masterClrMapping/>
  </p:clrMapOvr>
</p:sld>
</file>

<file path=ppt/slides/slide117.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732203"/>
          <a:ext cx="18288000" cy="8822593"/>
        </p:xfrm>
        <a:graphic>
          <a:graphicData uri="http://schemas.openxmlformats.org/drawingml/2006/table">
            <a:tbl>
              <a:tblPr/>
              <a:tblGrid>
                <a:gridCol w="946784"/>
                <a:gridCol w="2167652"/>
                <a:gridCol w="2167652"/>
                <a:gridCol w="2167652"/>
                <a:gridCol w="2167652"/>
                <a:gridCol w="2167652"/>
                <a:gridCol w="2167652"/>
                <a:gridCol w="2167652"/>
                <a:gridCol w="2167652"/>
              </a:tblGrid>
              <a:tr h="878196">
                <a:tc>
                  <a:txBody>
                    <a:bodyPr anchor="t" rtlCol="false"/>
                    <a:lstStyle/>
                    <a:p>
                      <a:pPr algn="l">
                        <a:lnSpc>
                          <a:spcPts val="2239"/>
                        </a:lnSpc>
                        <a:defRPr/>
                      </a:pPr>
                      <a:r>
                        <a:rPr lang="en-US" sz="1599">
                          <a:solidFill>
                            <a:srgbClr val="000000"/>
                          </a:solidFill>
                          <a:latin typeface="Faustina Bold"/>
                        </a:rPr>
                        <a:t>ID</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Mô tả</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Quy trình</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Kết quả dự kiến</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Kết quả thực tế trước  Retesting</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Kết quả Retesting</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Trạng thái</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Tester</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Bold"/>
                        </a:rPr>
                        <a:t>Ngày Test</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966651">
                <a:tc>
                  <a:txBody>
                    <a:bodyPr anchor="t" rtlCol="false"/>
                    <a:lstStyle/>
                    <a:p>
                      <a:pPr algn="l">
                        <a:lnSpc>
                          <a:spcPts val="2239"/>
                        </a:lnSpc>
                        <a:defRPr/>
                      </a:pPr>
                      <a:r>
                        <a:rPr lang="en-US" sz="1599">
                          <a:solidFill>
                            <a:srgbClr val="000000"/>
                          </a:solidFill>
                          <a:latin typeface="Faustina"/>
                        </a:rPr>
                        <a:t>DF001</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Kiểm tra thông báo lỗi khi chọn ngày sinh không hợp lệ</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Bước 1: Đăng nhập tài khoản(Google, Facebook account hoặc tài khoản Shopee)</a:t>
                      </a:r>
                      <a:endParaRPr lang="en-US" sz="1100"/>
                    </a:p>
                    <a:p>
                      <a:pPr>
                        <a:lnSpc>
                          <a:spcPts val="2239"/>
                        </a:lnSpc>
                      </a:pPr>
                      <a:r>
                        <a:rPr lang="en-US" sz="1599">
                          <a:solidFill>
                            <a:srgbClr val="000000"/>
                          </a:solidFill>
                          <a:latin typeface="Faustina"/>
                        </a:rPr>
                        <a:t>Bước 2: Nhấp chuột vào tên tài khoản phía trên bên phải của trang web &gt;&gt;&gt; chọn mục Tài khoản của tôi &gt;&gt;&gt; chọn Hồ sơ</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Thông báo người dùng chọn ngày không đúng thực tế, không đúng định dạng ngày sinh và không lưu dữ liệu ngày sinh</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Không thông báo khi chọn sai ngày không đúng thực tế hoặc không đúng định dạng ngày</a:t>
                      </a:r>
                      <a:endParaRPr lang="en-US" sz="1100"/>
                    </a:p>
                    <a:p>
                      <a:pPr>
                        <a:lnSpc>
                          <a:spcPts val="2239"/>
                        </a:lnSpc>
                      </a:pPr>
                      <a:r>
                        <a:rPr lang="en-US" sz="1599">
                          <a:solidFill>
                            <a:srgbClr val="000000"/>
                          </a:solidFill>
                          <a:latin typeface="Faustina"/>
                        </a:rPr>
                        <a:t>Khi ấn lưu sẽ hiện lên thành công nhưng không lưu dữ liệu ngày sinh</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Thông báo người dùng chọn ngày không đúng thực tế, không đúng định dạng ngày sinh và không lưu dữ liệu ngày sinh</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PASS</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Minh Tuấn</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18/02/2024</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977746">
                <a:tc>
                  <a:txBody>
                    <a:bodyPr anchor="t" rtlCol="false"/>
                    <a:lstStyle/>
                    <a:p>
                      <a:pPr algn="l">
                        <a:lnSpc>
                          <a:spcPts val="2239"/>
                        </a:lnSpc>
                        <a:defRPr/>
                      </a:pPr>
                      <a:r>
                        <a:rPr lang="en-US" sz="1599">
                          <a:solidFill>
                            <a:srgbClr val="000000"/>
                          </a:solidFill>
                          <a:latin typeface="Faustina"/>
                        </a:rPr>
                        <a:t>DF002</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Kiểm tra nút Cập nhật địa chỉ</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Bước 1: Ấn vào nút cập nhật</a:t>
                      </a:r>
                      <a:endParaRPr lang="en-US" sz="1100"/>
                    </a:p>
                    <a:p>
                      <a:pPr>
                        <a:lnSpc>
                          <a:spcPts val="2239"/>
                        </a:lnSpc>
                      </a:pPr>
                      <a:r>
                        <a:rPr lang="en-US" sz="1599">
                          <a:solidFill>
                            <a:srgbClr val="000000"/>
                          </a:solidFill>
                          <a:latin typeface="Faustina"/>
                        </a:rPr>
                        <a:t>Bước 2: Điền đầy đủ Họ và tên, Số điện thoại, Tỉnh/Thành phố &amp; Quận/Huyện &amp; Phường/Xã, Địa chỉ cụ thể, Loại địa chỉ</a:t>
                      </a:r>
                    </a:p>
                    <a:p>
                      <a:pPr>
                        <a:lnSpc>
                          <a:spcPts val="2239"/>
                        </a:lnSpc>
                      </a:pPr>
                      <a:r>
                        <a:rPr lang="en-US" sz="1599">
                          <a:solidFill>
                            <a:srgbClr val="000000"/>
                          </a:solidFill>
                          <a:latin typeface="Faustina"/>
                        </a:rPr>
                        <a:t>Bước 3: Ấn hoàn thành để hoàn tất thêm địa chỉ mới</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Cập nhật thành công được địa chỉ mới</a:t>
                      </a:r>
                      <a:endParaRPr lang="en-US" sz="1100"/>
                    </a:p>
                    <a:p>
                      <a:pPr>
                        <a:lnSpc>
                          <a:spcPts val="2239"/>
                        </a:lnSpc>
                      </a:pPr>
                      <a:r>
                        <a:rPr lang="en-US" sz="1599">
                          <a:solidFill>
                            <a:srgbClr val="000000"/>
                          </a:solidFill>
                          <a:latin typeface="Faustina"/>
                        </a:rPr>
                        <a:t>Hiện lên thông báo cập nhật thành công</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Cập nhật thành công được địa chỉ mới</a:t>
                      </a:r>
                      <a:endParaRPr lang="en-US" sz="1100"/>
                    </a:p>
                    <a:p>
                      <a:pPr>
                        <a:lnSpc>
                          <a:spcPts val="2239"/>
                        </a:lnSpc>
                      </a:pPr>
                      <a:r>
                        <a:rPr lang="en-US" sz="1599">
                          <a:solidFill>
                            <a:srgbClr val="000000"/>
                          </a:solidFill>
                          <a:latin typeface="Faustina"/>
                        </a:rPr>
                        <a:t>Nhưng không hiện thông báo cập nhật thành công</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Cập nhật thành công được địa chỉ mới</a:t>
                      </a:r>
                      <a:endParaRPr lang="en-US" sz="1100"/>
                    </a:p>
                    <a:p>
                      <a:pPr>
                        <a:lnSpc>
                          <a:spcPts val="2239"/>
                        </a:lnSpc>
                      </a:pPr>
                      <a:r>
                        <a:rPr lang="en-US" sz="1599">
                          <a:solidFill>
                            <a:srgbClr val="000000"/>
                          </a:solidFill>
                          <a:latin typeface="Faustina"/>
                        </a:rPr>
                        <a:t>Hiện lên thông báo cập nhật thành công</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PASS</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Minh Tuấn</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18/02/2024</a:t>
                      </a:r>
                      <a:endParaRPr lang="en-US" sz="1100"/>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118.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833437"/>
          <a:ext cx="18288000" cy="8620125"/>
        </p:xfrm>
        <a:graphic>
          <a:graphicData uri="http://schemas.openxmlformats.org/drawingml/2006/table">
            <a:tbl>
              <a:tblPr/>
              <a:tblGrid>
                <a:gridCol w="1016000"/>
                <a:gridCol w="1942497"/>
                <a:gridCol w="2291423"/>
                <a:gridCol w="2291423"/>
                <a:gridCol w="2291423"/>
                <a:gridCol w="2291423"/>
                <a:gridCol w="2291423"/>
                <a:gridCol w="2291423"/>
                <a:gridCol w="1580966"/>
              </a:tblGrid>
              <a:tr h="4310062">
                <a:tc>
                  <a:txBody>
                    <a:bodyPr anchor="t" rtlCol="false"/>
                    <a:lstStyle/>
                    <a:p>
                      <a:pPr algn="l">
                        <a:lnSpc>
                          <a:spcPts val="2239"/>
                        </a:lnSpc>
                        <a:defRPr/>
                      </a:pPr>
                      <a:r>
                        <a:rPr lang="en-US" sz="1599">
                          <a:solidFill>
                            <a:srgbClr val="000000"/>
                          </a:solidFill>
                          <a:latin typeface="Faustina"/>
                        </a:rPr>
                        <a:t>DF003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Kiểm tra tính năng đổi ngôn ngữ với khách hàng chưa đăng nhập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Bước 1: di chuyển chuột đến vị trí có chữ "tiếng việt".</a:t>
                      </a:r>
                      <a:endParaRPr lang="en-US" sz="1100"/>
                    </a:p>
                    <a:p>
                      <a:pPr>
                        <a:lnSpc>
                          <a:spcPts val="2239"/>
                        </a:lnSpc>
                      </a:pPr>
                      <a:r>
                        <a:rPr lang="en-US" sz="1599">
                          <a:solidFill>
                            <a:srgbClr val="000000"/>
                          </a:solidFill>
                          <a:latin typeface="Faustina"/>
                        </a:rPr>
                        <a:t>Bước 2: nhấn chọn vào dòng "english</a:t>
                      </a:r>
                    </a:p>
                    <a:p>
                      <a:pPr>
                        <a:lnSpc>
                          <a:spcPts val="2239"/>
                        </a:lnSpc>
                      </a:pPr>
                      <a:r>
                        <a:rPr lang="en-US" sz="1599">
                          <a:solidFill>
                            <a:srgbClr val="000000"/>
                          </a:solidFill>
                          <a:latin typeface="Faustina"/>
                        </a:rPr>
                        <a:t> Bước 3: kiểm tra nội dung trang web</a:t>
                      </a:r>
                    </a:p>
                    <a:p>
                      <a:pPr>
                        <a:lnSpc>
                          <a:spcPts val="2239"/>
                        </a:lnSpc>
                      </a:pPr>
                      <a:r>
                        <a:rPr lang="en-US" sz="1599">
                          <a:solidFill>
                            <a:srgbClr val="000000"/>
                          </a:solidFill>
                          <a:latin typeface="Faustina"/>
                        </a:rPr>
                        <a:t>Bước 4:  di chuyển chuột đến vị trí có chữ "english".</a:t>
                      </a:r>
                    </a:p>
                    <a:p>
                      <a:pPr>
                        <a:lnSpc>
                          <a:spcPts val="2239"/>
                        </a:lnSpc>
                      </a:pPr>
                      <a:r>
                        <a:rPr lang="en-US" sz="1599">
                          <a:solidFill>
                            <a:srgbClr val="000000"/>
                          </a:solidFill>
                          <a:latin typeface="Faustina"/>
                        </a:rPr>
                        <a:t>Bước 5: nhấn chọn vào dòng "tiếng việt".</a:t>
                      </a:r>
                    </a:p>
                    <a:p>
                      <a:pPr>
                        <a:lnSpc>
                          <a:spcPts val="2239"/>
                        </a:lnSpc>
                      </a:pPr>
                      <a:r>
                        <a:rPr lang="en-US" sz="1599">
                          <a:solidFill>
                            <a:srgbClr val="000000"/>
                          </a:solidFill>
                          <a:latin typeface="Faustina"/>
                        </a:rPr>
                        <a:t>Bước 6: kiểm tra trang web</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Ở bước 3: khi chuyển đổi ngôn ngữ từ tiếng việt sang tiếng anh thì tất cả nội dung trong trang web sẽ được chuyển đổi thành tiếng anh hết.</a:t>
                      </a:r>
                      <a:endParaRPr lang="en-US" sz="1100"/>
                    </a:p>
                    <a:p>
                      <a:pPr>
                        <a:lnSpc>
                          <a:spcPts val="2239"/>
                        </a:lnSpc>
                      </a:pPr>
                      <a:r>
                        <a:rPr lang="en-US" sz="1599">
                          <a:solidFill>
                            <a:srgbClr val="000000"/>
                          </a:solidFill>
                          <a:latin typeface="Faustina"/>
                        </a:rPr>
                        <a:t>Ở bước 6: khi chuyển đổi ngôn ngữ từu tiếng anh sang tiếng việt thì tất cả nội dung trong trang web sẽ hiển thị về tiếng việt.</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Khi chuyển đổi sang ngôn ngữ English thì chỉ có 1 số nơi đổi thành English chứ không đổi hết sang ngôn ngữ English hoàn toàn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Ở bước 3: khi chuyển đổi ngôn ngữ từ tiếng việt sang tiếng anh thì tất cả nội dung trong trang web sẽ được chuyển đổi thành tiếng anh hết.</a:t>
                      </a:r>
                      <a:endParaRPr lang="en-US" sz="1100"/>
                    </a:p>
                    <a:p>
                      <a:pPr>
                        <a:lnSpc>
                          <a:spcPts val="2239"/>
                        </a:lnSpc>
                      </a:pPr>
                      <a:r>
                        <a:rPr lang="en-US" sz="1599">
                          <a:solidFill>
                            <a:srgbClr val="000000"/>
                          </a:solidFill>
                          <a:latin typeface="Faustina"/>
                        </a:rPr>
                        <a:t>Ở bước 6: khi chuyển đổi ngôn ngữ từ tiếng anh sang tiếng việt thì tất cả nội dung trong trang web sẽ hiển thị về tiếng việt.</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Phước Hậu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18/02/2024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4310062">
                <a:tc>
                  <a:txBody>
                    <a:bodyPr anchor="t" rtlCol="false"/>
                    <a:lstStyle/>
                    <a:p>
                      <a:pPr algn="l">
                        <a:lnSpc>
                          <a:spcPts val="2239"/>
                        </a:lnSpc>
                        <a:defRPr/>
                      </a:pPr>
                      <a:r>
                        <a:rPr lang="en-US" sz="1599">
                          <a:solidFill>
                            <a:srgbClr val="000000"/>
                          </a:solidFill>
                          <a:latin typeface="Faustina"/>
                        </a:rPr>
                        <a:t>DF004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Kiểm tra tính năng đổi ngôn ngữ đối với khách hàng đã đăng nhập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Bước 1: di chuyển chuột đến vị trí có chữ "tiếng việt".</a:t>
                      </a:r>
                      <a:endParaRPr lang="en-US" sz="1100"/>
                    </a:p>
                    <a:p>
                      <a:pPr>
                        <a:lnSpc>
                          <a:spcPts val="2239"/>
                        </a:lnSpc>
                      </a:pPr>
                      <a:r>
                        <a:rPr lang="en-US" sz="1599">
                          <a:solidFill>
                            <a:srgbClr val="000000"/>
                          </a:solidFill>
                          <a:latin typeface="Faustina"/>
                        </a:rPr>
                        <a:t>Bước 2: nhấn chọn vào dòng "english</a:t>
                      </a:r>
                    </a:p>
                    <a:p>
                      <a:pPr>
                        <a:lnSpc>
                          <a:spcPts val="2239"/>
                        </a:lnSpc>
                      </a:pPr>
                      <a:r>
                        <a:rPr lang="en-US" sz="1599">
                          <a:solidFill>
                            <a:srgbClr val="000000"/>
                          </a:solidFill>
                          <a:latin typeface="Faustina"/>
                        </a:rPr>
                        <a:t>Bước 3: kiểm tra nội dung trang web</a:t>
                      </a:r>
                    </a:p>
                    <a:p>
                      <a:pPr>
                        <a:lnSpc>
                          <a:spcPts val="2239"/>
                        </a:lnSpc>
                      </a:pPr>
                      <a:r>
                        <a:rPr lang="en-US" sz="1599">
                          <a:solidFill>
                            <a:srgbClr val="000000"/>
                          </a:solidFill>
                          <a:latin typeface="Faustina"/>
                        </a:rPr>
                        <a:t>Bước 4:  di chuyển chuột đến vị trí có chữ "english".</a:t>
                      </a:r>
                    </a:p>
                    <a:p>
                      <a:pPr>
                        <a:lnSpc>
                          <a:spcPts val="2239"/>
                        </a:lnSpc>
                      </a:pPr>
                      <a:r>
                        <a:rPr lang="en-US" sz="1599">
                          <a:solidFill>
                            <a:srgbClr val="000000"/>
                          </a:solidFill>
                          <a:latin typeface="Faustina"/>
                        </a:rPr>
                        <a:t>Bước 5: nhấn chọn vào dòng "tiếng việt".</a:t>
                      </a:r>
                    </a:p>
                    <a:p>
                      <a:pPr>
                        <a:lnSpc>
                          <a:spcPts val="2239"/>
                        </a:lnSpc>
                      </a:pPr>
                      <a:r>
                        <a:rPr lang="en-US" sz="1599">
                          <a:solidFill>
                            <a:srgbClr val="000000"/>
                          </a:solidFill>
                          <a:latin typeface="Faustina"/>
                        </a:rPr>
                        <a:t>Bước 6: kiểm tra trang web</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Ở bước 3: khi chuyển đổi ngôn ngữ từ tiếng việt sang tiếng anh thì tất cả nội dung trong trang web sẽ được chuyển đổi thành tiếng anh hết.</a:t>
                      </a:r>
                      <a:endParaRPr lang="en-US" sz="1100"/>
                    </a:p>
                    <a:p>
                      <a:pPr>
                        <a:lnSpc>
                          <a:spcPts val="2239"/>
                        </a:lnSpc>
                      </a:pPr>
                      <a:r>
                        <a:rPr lang="en-US" sz="1599">
                          <a:solidFill>
                            <a:srgbClr val="000000"/>
                          </a:solidFill>
                          <a:latin typeface="Faustina"/>
                        </a:rPr>
                        <a:t>Ở bước 6: khi chuyển đổi ngôn ngữ từu tiếng anh sang tiếng việt thì tất cả nội dung trong trang web sẽ hiển thị về tiếng việt.</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Khi chuyển đổi sang ngôn ngữ English thì chỉ có 1 số nơi đổi thành English chứ không đổi hết sang ngôn ngữ English hoàn toàn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Ở bước 3: khi chuyển đổi ngôn ngữ từ tiếng việt sang tiếng anh thì tất cả nội dung trong trang web sẽ được chuyển đổi thành tiếng anh hết.</a:t>
                      </a:r>
                      <a:endParaRPr lang="en-US" sz="1100"/>
                    </a:p>
                    <a:p>
                      <a:pPr>
                        <a:lnSpc>
                          <a:spcPts val="2239"/>
                        </a:lnSpc>
                      </a:pPr>
                      <a:r>
                        <a:rPr lang="en-US" sz="1599">
                          <a:solidFill>
                            <a:srgbClr val="000000"/>
                          </a:solidFill>
                          <a:latin typeface="Faustina"/>
                        </a:rPr>
                        <a:t>Ở bước 6: khi chuyển đổi ngôn ngữ từu tiếng anh sang tiếng việt thì tất cả nội dung trong trang web sẽ hiển thị về tiếng việt.</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Trường Sơn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Faustina"/>
                        </a:rPr>
                        <a:t>18/02/2024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1990809" y="2878914"/>
            <a:ext cx="1430196" cy="143019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5" id="5"/>
          <p:cNvSpPr txBox="true"/>
          <p:nvPr/>
        </p:nvSpPr>
        <p:spPr>
          <a:xfrm rot="0">
            <a:off x="12244341" y="2583639"/>
            <a:ext cx="923133"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8</a:t>
            </a:r>
          </a:p>
        </p:txBody>
      </p:sp>
      <p:sp>
        <p:nvSpPr>
          <p:cNvPr name="TextBox 6" id="6"/>
          <p:cNvSpPr txBox="true"/>
          <p:nvPr/>
        </p:nvSpPr>
        <p:spPr>
          <a:xfrm rot="0">
            <a:off x="10298939" y="4290527"/>
            <a:ext cx="4813935" cy="1085851"/>
          </a:xfrm>
          <a:prstGeom prst="rect">
            <a:avLst/>
          </a:prstGeom>
        </p:spPr>
        <p:txBody>
          <a:bodyPr anchor="t" rtlCol="false" tIns="0" lIns="0" bIns="0" rIns="0">
            <a:spAutoFit/>
          </a:bodyPr>
          <a:lstStyle/>
          <a:p>
            <a:pPr algn="ctr">
              <a:lnSpc>
                <a:spcPts val="8399"/>
              </a:lnSpc>
            </a:pPr>
            <a:r>
              <a:rPr lang="en-US" sz="5999">
                <a:solidFill>
                  <a:srgbClr val="000000"/>
                </a:solidFill>
                <a:latin typeface="Cubao"/>
              </a:rPr>
              <a:t>Test report</a:t>
            </a:r>
          </a:p>
        </p:txBody>
      </p:sp>
      <p:grpSp>
        <p:nvGrpSpPr>
          <p:cNvPr name="Group 7" id="7"/>
          <p:cNvGrpSpPr/>
          <p:nvPr/>
        </p:nvGrpSpPr>
        <p:grpSpPr>
          <a:xfrm rot="-6685608">
            <a:off x="-1741539" y="3595057"/>
            <a:ext cx="18288000" cy="276421"/>
            <a:chOff x="0" y="0"/>
            <a:chExt cx="4816593" cy="72802"/>
          </a:xfrm>
        </p:grpSpPr>
        <p:sp>
          <p:nvSpPr>
            <p:cNvPr name="Freeform 8" id="8"/>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0AF99"/>
            </a:solidFill>
          </p:spPr>
        </p:sp>
        <p:sp>
          <p:nvSpPr>
            <p:cNvPr name="TextBox 9" id="9"/>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6685608">
            <a:off x="-1386689" y="3455801"/>
            <a:ext cx="18288000" cy="276421"/>
            <a:chOff x="0" y="0"/>
            <a:chExt cx="4816593" cy="72802"/>
          </a:xfrm>
        </p:grpSpPr>
        <p:sp>
          <p:nvSpPr>
            <p:cNvPr name="Freeform 11" id="11"/>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312B30"/>
            </a:solidFill>
          </p:spPr>
        </p:sp>
        <p:sp>
          <p:nvSpPr>
            <p:cNvPr name="TextBox 12" id="12"/>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6685608">
            <a:off x="-1031839" y="3316546"/>
            <a:ext cx="18288000" cy="276421"/>
            <a:chOff x="0" y="0"/>
            <a:chExt cx="4816593" cy="72802"/>
          </a:xfrm>
        </p:grpSpPr>
        <p:sp>
          <p:nvSpPr>
            <p:cNvPr name="Freeform 14" id="14"/>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0AF99"/>
            </a:solidFill>
          </p:spPr>
        </p:sp>
        <p:sp>
          <p:nvSpPr>
            <p:cNvPr name="TextBox 15" id="15"/>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5400000">
            <a:off x="3633415" y="5965442"/>
            <a:ext cx="1632866" cy="4952849"/>
            <a:chOff x="0" y="0"/>
            <a:chExt cx="430055" cy="1304454"/>
          </a:xfrm>
        </p:grpSpPr>
        <p:sp>
          <p:nvSpPr>
            <p:cNvPr name="Freeform 17" id="17"/>
            <p:cNvSpPr/>
            <p:nvPr/>
          </p:nvSpPr>
          <p:spPr>
            <a:xfrm flipH="false" flipV="false" rot="0">
              <a:off x="0" y="0"/>
              <a:ext cx="430055" cy="1304454"/>
            </a:xfrm>
            <a:custGeom>
              <a:avLst/>
              <a:gdLst/>
              <a:ahLst/>
              <a:cxnLst/>
              <a:rect r="r" b="b" t="t" l="l"/>
              <a:pathLst>
                <a:path h="1304454" w="430055">
                  <a:moveTo>
                    <a:pt x="215028" y="0"/>
                  </a:moveTo>
                  <a:lnTo>
                    <a:pt x="215028" y="0"/>
                  </a:lnTo>
                  <a:cubicBezTo>
                    <a:pt x="333784" y="0"/>
                    <a:pt x="430055" y="96271"/>
                    <a:pt x="430055" y="215028"/>
                  </a:cubicBezTo>
                  <a:lnTo>
                    <a:pt x="430055" y="1089426"/>
                  </a:lnTo>
                  <a:cubicBezTo>
                    <a:pt x="430055" y="1208183"/>
                    <a:pt x="333784" y="1304454"/>
                    <a:pt x="215028" y="1304454"/>
                  </a:cubicBezTo>
                  <a:lnTo>
                    <a:pt x="215028" y="1304454"/>
                  </a:lnTo>
                  <a:cubicBezTo>
                    <a:pt x="157999" y="1304454"/>
                    <a:pt x="103306" y="1281799"/>
                    <a:pt x="62980" y="1241474"/>
                  </a:cubicBezTo>
                  <a:cubicBezTo>
                    <a:pt x="22655" y="1201148"/>
                    <a:pt x="0" y="1146455"/>
                    <a:pt x="0" y="1089426"/>
                  </a:cubicBezTo>
                  <a:lnTo>
                    <a:pt x="0" y="215028"/>
                  </a:lnTo>
                  <a:cubicBezTo>
                    <a:pt x="0" y="157999"/>
                    <a:pt x="22655" y="103306"/>
                    <a:pt x="62980" y="62980"/>
                  </a:cubicBezTo>
                  <a:cubicBezTo>
                    <a:pt x="103306" y="22655"/>
                    <a:pt x="157999" y="0"/>
                    <a:pt x="215028" y="0"/>
                  </a:cubicBezTo>
                  <a:close/>
                </a:path>
              </a:pathLst>
            </a:custGeom>
            <a:solidFill>
              <a:srgbClr val="F0AF99"/>
            </a:solidFill>
          </p:spPr>
        </p:sp>
        <p:sp>
          <p:nvSpPr>
            <p:cNvPr name="TextBox 18" id="18"/>
            <p:cNvSpPr txBox="true"/>
            <p:nvPr/>
          </p:nvSpPr>
          <p:spPr>
            <a:xfrm>
              <a:off x="0" y="-38100"/>
              <a:ext cx="430055" cy="1342554"/>
            </a:xfrm>
            <a:prstGeom prst="rect">
              <a:avLst/>
            </a:prstGeom>
          </p:spPr>
          <p:txBody>
            <a:bodyPr anchor="ctr" rtlCol="false" tIns="50800" lIns="50800" bIns="50800" rIns="50800"/>
            <a:lstStyle/>
            <a:p>
              <a:pPr algn="ctr">
                <a:lnSpc>
                  <a:spcPts val="2041"/>
                </a:lnSpc>
              </a:pPr>
            </a:p>
          </p:txBody>
        </p:sp>
      </p:grpSp>
      <p:sp>
        <p:nvSpPr>
          <p:cNvPr name="Freeform 19" id="19"/>
          <p:cNvSpPr/>
          <p:nvPr/>
        </p:nvSpPr>
        <p:spPr>
          <a:xfrm flipH="false" flipV="false" rot="0">
            <a:off x="1028700" y="5944429"/>
            <a:ext cx="6842296" cy="2497438"/>
          </a:xfrm>
          <a:custGeom>
            <a:avLst/>
            <a:gdLst/>
            <a:ahLst/>
            <a:cxnLst/>
            <a:rect r="r" b="b" t="t" l="l"/>
            <a:pathLst>
              <a:path h="2497438" w="6842296">
                <a:moveTo>
                  <a:pt x="0" y="0"/>
                </a:moveTo>
                <a:lnTo>
                  <a:pt x="6842296" y="0"/>
                </a:lnTo>
                <a:lnTo>
                  <a:pt x="6842296" y="2497438"/>
                </a:lnTo>
                <a:lnTo>
                  <a:pt x="0" y="2497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839811" y="1424025"/>
            <a:ext cx="2610037" cy="3719475"/>
            <a:chOff x="0" y="0"/>
            <a:chExt cx="687417" cy="979615"/>
          </a:xfrm>
        </p:grpSpPr>
        <p:sp>
          <p:nvSpPr>
            <p:cNvPr name="Freeform 21" id="21"/>
            <p:cNvSpPr/>
            <p:nvPr/>
          </p:nvSpPr>
          <p:spPr>
            <a:xfrm flipH="false" flipV="false" rot="0">
              <a:off x="0" y="0"/>
              <a:ext cx="687417" cy="979615"/>
            </a:xfrm>
            <a:custGeom>
              <a:avLst/>
              <a:gdLst/>
              <a:ahLst/>
              <a:cxnLst/>
              <a:rect r="r" b="b" t="t" l="l"/>
              <a:pathLst>
                <a:path h="979615" w="687417">
                  <a:moveTo>
                    <a:pt x="151277" y="0"/>
                  </a:moveTo>
                  <a:lnTo>
                    <a:pt x="536140" y="0"/>
                  </a:lnTo>
                  <a:cubicBezTo>
                    <a:pt x="576261" y="0"/>
                    <a:pt x="614739" y="15938"/>
                    <a:pt x="643109" y="44308"/>
                  </a:cubicBezTo>
                  <a:cubicBezTo>
                    <a:pt x="671479" y="72678"/>
                    <a:pt x="687417" y="111156"/>
                    <a:pt x="687417" y="151277"/>
                  </a:cubicBezTo>
                  <a:lnTo>
                    <a:pt x="687417" y="828338"/>
                  </a:lnTo>
                  <a:cubicBezTo>
                    <a:pt x="687417" y="868459"/>
                    <a:pt x="671479" y="906937"/>
                    <a:pt x="643109" y="935307"/>
                  </a:cubicBezTo>
                  <a:cubicBezTo>
                    <a:pt x="614739" y="963677"/>
                    <a:pt x="576261" y="979615"/>
                    <a:pt x="536140" y="979615"/>
                  </a:cubicBezTo>
                  <a:lnTo>
                    <a:pt x="151277" y="979615"/>
                  </a:lnTo>
                  <a:cubicBezTo>
                    <a:pt x="111156" y="979615"/>
                    <a:pt x="72678" y="963677"/>
                    <a:pt x="44308" y="935307"/>
                  </a:cubicBezTo>
                  <a:cubicBezTo>
                    <a:pt x="15938" y="906937"/>
                    <a:pt x="0" y="868459"/>
                    <a:pt x="0" y="828338"/>
                  </a:cubicBezTo>
                  <a:lnTo>
                    <a:pt x="0" y="151277"/>
                  </a:lnTo>
                  <a:cubicBezTo>
                    <a:pt x="0" y="111156"/>
                    <a:pt x="15938" y="72678"/>
                    <a:pt x="44308" y="44308"/>
                  </a:cubicBezTo>
                  <a:cubicBezTo>
                    <a:pt x="72678" y="15938"/>
                    <a:pt x="111156" y="0"/>
                    <a:pt x="151277" y="0"/>
                  </a:cubicBezTo>
                  <a:close/>
                </a:path>
              </a:pathLst>
            </a:custGeom>
            <a:solidFill>
              <a:srgbClr val="F5D6C3"/>
            </a:solidFill>
          </p:spPr>
        </p:sp>
        <p:sp>
          <p:nvSpPr>
            <p:cNvPr name="TextBox 22" id="22"/>
            <p:cNvSpPr txBox="true"/>
            <p:nvPr/>
          </p:nvSpPr>
          <p:spPr>
            <a:xfrm>
              <a:off x="0" y="-38100"/>
              <a:ext cx="687417" cy="1017715"/>
            </a:xfrm>
            <a:prstGeom prst="rect">
              <a:avLst/>
            </a:prstGeom>
          </p:spPr>
          <p:txBody>
            <a:bodyPr anchor="ctr" rtlCol="false" tIns="50800" lIns="50800" bIns="50800" rIns="50800"/>
            <a:lstStyle/>
            <a:p>
              <a:pPr algn="ctr">
                <a:lnSpc>
                  <a:spcPts val="2041"/>
                </a:lnSpc>
              </a:pPr>
            </a:p>
          </p:txBody>
        </p:sp>
      </p:grpSp>
      <p:sp>
        <p:nvSpPr>
          <p:cNvPr name="Freeform 23" id="23"/>
          <p:cNvSpPr/>
          <p:nvPr/>
        </p:nvSpPr>
        <p:spPr>
          <a:xfrm flipH="false" flipV="false" rot="0">
            <a:off x="1028700" y="1028700"/>
            <a:ext cx="2494480" cy="4347678"/>
          </a:xfrm>
          <a:custGeom>
            <a:avLst/>
            <a:gdLst/>
            <a:ahLst/>
            <a:cxnLst/>
            <a:rect r="r" b="b" t="t" l="l"/>
            <a:pathLst>
              <a:path h="4347678" w="2494480">
                <a:moveTo>
                  <a:pt x="0" y="0"/>
                </a:moveTo>
                <a:lnTo>
                  <a:pt x="2494480" y="0"/>
                </a:lnTo>
                <a:lnTo>
                  <a:pt x="2494480" y="4347678"/>
                </a:lnTo>
                <a:lnTo>
                  <a:pt x="0" y="43476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4751018" y="6747454"/>
            <a:ext cx="3536982" cy="3536982"/>
          </a:xfrm>
          <a:custGeom>
            <a:avLst/>
            <a:gdLst/>
            <a:ahLst/>
            <a:cxnLst/>
            <a:rect r="r" b="b" t="t" l="l"/>
            <a:pathLst>
              <a:path h="3536982" w="3536982">
                <a:moveTo>
                  <a:pt x="0" y="0"/>
                </a:moveTo>
                <a:lnTo>
                  <a:pt x="3536982" y="0"/>
                </a:lnTo>
                <a:lnTo>
                  <a:pt x="3536982" y="3536982"/>
                </a:lnTo>
                <a:lnTo>
                  <a:pt x="0" y="3536982"/>
                </a:lnTo>
                <a:lnTo>
                  <a:pt x="0" y="0"/>
                </a:lnTo>
                <a:close/>
              </a:path>
            </a:pathLst>
          </a:custGeom>
          <a:blipFill>
            <a:blip r:embed="rId2"/>
            <a:stretch>
              <a:fillRect l="0" t="0" r="0" b="0"/>
            </a:stretch>
          </a:blipFill>
        </p:spPr>
      </p:sp>
      <p:sp>
        <p:nvSpPr>
          <p:cNvPr name="Freeform 3" id="3"/>
          <p:cNvSpPr/>
          <p:nvPr/>
        </p:nvSpPr>
        <p:spPr>
          <a:xfrm flipH="false" flipV="false" rot="0">
            <a:off x="-212564" y="-368391"/>
            <a:ext cx="3333149" cy="3333149"/>
          </a:xfrm>
          <a:custGeom>
            <a:avLst/>
            <a:gdLst/>
            <a:ahLst/>
            <a:cxnLst/>
            <a:rect r="r" b="b" t="t" l="l"/>
            <a:pathLst>
              <a:path h="3333149" w="3333149">
                <a:moveTo>
                  <a:pt x="0" y="0"/>
                </a:moveTo>
                <a:lnTo>
                  <a:pt x="3333149" y="0"/>
                </a:lnTo>
                <a:lnTo>
                  <a:pt x="3333149" y="3333149"/>
                </a:lnTo>
                <a:lnTo>
                  <a:pt x="0" y="3333149"/>
                </a:lnTo>
                <a:lnTo>
                  <a:pt x="0" y="0"/>
                </a:lnTo>
                <a:close/>
              </a:path>
            </a:pathLst>
          </a:custGeom>
          <a:blipFill>
            <a:blip r:embed="rId3"/>
            <a:stretch>
              <a:fillRect l="0" t="0" r="0" b="0"/>
            </a:stretch>
          </a:blipFill>
        </p:spPr>
      </p:sp>
      <p:sp>
        <p:nvSpPr>
          <p:cNvPr name="TextBox 4" id="4"/>
          <p:cNvSpPr txBox="true"/>
          <p:nvPr/>
        </p:nvSpPr>
        <p:spPr>
          <a:xfrm rot="0">
            <a:off x="3120585" y="-97535"/>
            <a:ext cx="10041491" cy="1395718"/>
          </a:xfrm>
          <a:prstGeom prst="rect">
            <a:avLst/>
          </a:prstGeom>
        </p:spPr>
        <p:txBody>
          <a:bodyPr anchor="t" rtlCol="false" tIns="0" lIns="0" bIns="0" rIns="0">
            <a:spAutoFit/>
          </a:bodyPr>
          <a:lstStyle/>
          <a:p>
            <a:pPr algn="ctr">
              <a:lnSpc>
                <a:spcPts val="10220"/>
              </a:lnSpc>
            </a:pPr>
            <a:r>
              <a:rPr lang="en-US" sz="7300">
                <a:solidFill>
                  <a:srgbClr val="000000"/>
                </a:solidFill>
                <a:latin typeface="Bungee"/>
              </a:rPr>
              <a:t>Yêu cầu Bảo mật</a:t>
            </a:r>
          </a:p>
        </p:txBody>
      </p:sp>
      <p:sp>
        <p:nvSpPr>
          <p:cNvPr name="TextBox 5" id="5"/>
          <p:cNvSpPr txBox="true"/>
          <p:nvPr/>
        </p:nvSpPr>
        <p:spPr>
          <a:xfrm rot="0">
            <a:off x="2977461" y="1509338"/>
            <a:ext cx="14583745" cy="1455420"/>
          </a:xfrm>
          <a:prstGeom prst="rect">
            <a:avLst/>
          </a:prstGeom>
        </p:spPr>
        <p:txBody>
          <a:bodyPr anchor="t" rtlCol="false" tIns="0" lIns="0" bIns="0" rIns="0">
            <a:spAutoFit/>
          </a:bodyPr>
          <a:lstStyle/>
          <a:p>
            <a:pPr marL="647700" indent="-323850" lvl="1">
              <a:lnSpc>
                <a:spcPts val="6089"/>
              </a:lnSpc>
              <a:buFont typeface="Arial"/>
              <a:buChar char="•"/>
            </a:pPr>
            <a:r>
              <a:rPr lang="en-US" sz="3000">
                <a:solidFill>
                  <a:srgbClr val="000000"/>
                </a:solidFill>
                <a:latin typeface="Faustina Bold"/>
              </a:rPr>
              <a:t>Đăng nhập để Sử dụng Tính Năng: </a:t>
            </a:r>
            <a:r>
              <a:rPr lang="en-US" sz="3000">
                <a:solidFill>
                  <a:srgbClr val="000000"/>
                </a:solidFill>
                <a:latin typeface="Faustina"/>
              </a:rPr>
              <a:t>Yêu cầu đăng nhập trước khi sử dụng tính năng như giỏ hàng và đặt hàng đảm bảo tính an toàn</a:t>
            </a:r>
          </a:p>
        </p:txBody>
      </p:sp>
      <p:sp>
        <p:nvSpPr>
          <p:cNvPr name="TextBox 6" id="6"/>
          <p:cNvSpPr txBox="true"/>
          <p:nvPr/>
        </p:nvSpPr>
        <p:spPr>
          <a:xfrm rot="0">
            <a:off x="1248888" y="3375687"/>
            <a:ext cx="15715088" cy="1455420"/>
          </a:xfrm>
          <a:prstGeom prst="rect">
            <a:avLst/>
          </a:prstGeom>
        </p:spPr>
        <p:txBody>
          <a:bodyPr anchor="t" rtlCol="false" tIns="0" lIns="0" bIns="0" rIns="0">
            <a:spAutoFit/>
          </a:bodyPr>
          <a:lstStyle/>
          <a:p>
            <a:pPr marL="647700" indent="-323850" lvl="1">
              <a:lnSpc>
                <a:spcPts val="6089"/>
              </a:lnSpc>
              <a:buFont typeface="Arial"/>
              <a:buChar char="•"/>
            </a:pPr>
            <a:r>
              <a:rPr lang="en-US" sz="3000">
                <a:solidFill>
                  <a:srgbClr val="000000"/>
                </a:solidFill>
                <a:latin typeface="Faustina Bold"/>
              </a:rPr>
              <a:t> Validation trên Tất cả các Form: </a:t>
            </a:r>
            <a:r>
              <a:rPr lang="en-US" sz="3000">
                <a:solidFill>
                  <a:srgbClr val="000000"/>
                </a:solidFill>
                <a:latin typeface="Faustina"/>
              </a:rPr>
              <a:t>Các biện pháp validation giúp đảm bảo rằng dữ liệu nhập vào từ người dùng là hợp lệ và an toàn</a:t>
            </a:r>
          </a:p>
        </p:txBody>
      </p:sp>
      <p:sp>
        <p:nvSpPr>
          <p:cNvPr name="TextBox 7" id="7"/>
          <p:cNvSpPr txBox="true"/>
          <p:nvPr/>
        </p:nvSpPr>
        <p:spPr>
          <a:xfrm rot="0">
            <a:off x="1248888" y="5078955"/>
            <a:ext cx="15715088" cy="628777"/>
          </a:xfrm>
          <a:prstGeom prst="rect">
            <a:avLst/>
          </a:prstGeom>
        </p:spPr>
        <p:txBody>
          <a:bodyPr anchor="t" rtlCol="false" tIns="0" lIns="0" bIns="0" rIns="0">
            <a:spAutoFit/>
          </a:bodyPr>
          <a:lstStyle/>
          <a:p>
            <a:pPr marL="604519" indent="-302260" lvl="1">
              <a:lnSpc>
                <a:spcPts val="5683"/>
              </a:lnSpc>
              <a:buFont typeface="Arial"/>
              <a:buChar char="•"/>
            </a:pPr>
            <a:r>
              <a:rPr lang="en-US" sz="2799">
                <a:solidFill>
                  <a:srgbClr val="000000"/>
                </a:solidFill>
                <a:latin typeface="Faustina Bold"/>
              </a:rPr>
              <a:t> Xác Thực Hai Yếu Tố:  </a:t>
            </a:r>
            <a:r>
              <a:rPr lang="en-US" sz="2799">
                <a:solidFill>
                  <a:srgbClr val="000000"/>
                </a:solidFill>
                <a:latin typeface="Faustina"/>
              </a:rPr>
              <a:t>Cung cấp xác thực hai yếu tố (2FA) để bảo vệ tốt hơn thông tài khoản</a:t>
            </a:r>
          </a:p>
        </p:txBody>
      </p:sp>
      <p:sp>
        <p:nvSpPr>
          <p:cNvPr name="TextBox 8" id="8"/>
          <p:cNvSpPr txBox="true"/>
          <p:nvPr/>
        </p:nvSpPr>
        <p:spPr>
          <a:xfrm rot="0">
            <a:off x="1248888" y="5905444"/>
            <a:ext cx="15715088" cy="1455421"/>
          </a:xfrm>
          <a:prstGeom prst="rect">
            <a:avLst/>
          </a:prstGeom>
        </p:spPr>
        <p:txBody>
          <a:bodyPr anchor="t" rtlCol="false" tIns="0" lIns="0" bIns="0" rIns="0">
            <a:spAutoFit/>
          </a:bodyPr>
          <a:lstStyle/>
          <a:p>
            <a:pPr marL="647698" indent="-323849" lvl="1">
              <a:lnSpc>
                <a:spcPts val="6089"/>
              </a:lnSpc>
              <a:buFont typeface="Arial"/>
              <a:buChar char="•"/>
            </a:pPr>
            <a:r>
              <a:rPr lang="en-US" sz="2999">
                <a:solidFill>
                  <a:srgbClr val="000000"/>
                </a:solidFill>
                <a:latin typeface="Faustina Bold"/>
              </a:rPr>
              <a:t>Bảo Vệ Mật Khẩu: </a:t>
            </a:r>
            <a:r>
              <a:rPr lang="en-US" sz="2999">
                <a:solidFill>
                  <a:srgbClr val="000000"/>
                </a:solidFill>
                <a:latin typeface="Faustina"/>
              </a:rPr>
              <a:t>Yêu cầu mật khẩu mạnh từ phía người dùng ( &gt;8 ký tự, hoa thường, số,...) cùng với việc sử dụng mã hóa mật khẩu (ví dụ: MD5) </a:t>
            </a:r>
          </a:p>
        </p:txBody>
      </p:sp>
      <p:sp>
        <p:nvSpPr>
          <p:cNvPr name="TextBox 9" id="9"/>
          <p:cNvSpPr txBox="true"/>
          <p:nvPr/>
        </p:nvSpPr>
        <p:spPr>
          <a:xfrm rot="0">
            <a:off x="1248888" y="7589464"/>
            <a:ext cx="15715088" cy="2226946"/>
          </a:xfrm>
          <a:prstGeom prst="rect">
            <a:avLst/>
          </a:prstGeom>
        </p:spPr>
        <p:txBody>
          <a:bodyPr anchor="t" rtlCol="false" tIns="0" lIns="0" bIns="0" rIns="0">
            <a:spAutoFit/>
          </a:bodyPr>
          <a:lstStyle/>
          <a:p>
            <a:pPr marL="647698" indent="-323849" lvl="1">
              <a:lnSpc>
                <a:spcPts val="6089"/>
              </a:lnSpc>
              <a:buFont typeface="Arial"/>
              <a:buChar char="•"/>
            </a:pPr>
            <a:r>
              <a:rPr lang="en-US" sz="2999">
                <a:solidFill>
                  <a:srgbClr val="000000"/>
                </a:solidFill>
                <a:latin typeface="Faustina Bold"/>
              </a:rPr>
              <a:t>Theo dõi Đăng Nhập và Cảnh Báo Anomalies: </a:t>
            </a:r>
            <a:r>
              <a:rPr lang="en-US" sz="2999">
                <a:solidFill>
                  <a:srgbClr val="000000"/>
                </a:solidFill>
                <a:latin typeface="Faustina"/>
              </a:rPr>
              <a:t>Theo dõi hoạt động đăng nhập giúp phát hiện sớm các hoạt động đáng ngờ hoặc đăng nhập từ địa điểm không xác định, từ đó cảnh báo người quản trị và người dùng</a:t>
            </a:r>
          </a:p>
        </p:txBody>
      </p:sp>
    </p:spTree>
  </p:cSld>
  <p:clrMapOvr>
    <a:masterClrMapping/>
  </p:clrMapOvr>
</p:sld>
</file>

<file path=ppt/slides/slide120.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457200"/>
          <a:ext cx="18288000" cy="9115425"/>
        </p:xfrm>
        <a:graphic>
          <a:graphicData uri="http://schemas.openxmlformats.org/drawingml/2006/table">
            <a:tbl>
              <a:tblPr/>
              <a:tblGrid>
                <a:gridCol w="2663781"/>
                <a:gridCol w="15624219"/>
              </a:tblGrid>
              <a:tr h="687957">
                <a:tc>
                  <a:txBody>
                    <a:bodyPr anchor="t" rtlCol="false"/>
                    <a:lstStyle/>
                    <a:p>
                      <a:pPr algn="l">
                        <a:lnSpc>
                          <a:spcPts val="2099"/>
                        </a:lnSpc>
                        <a:defRPr/>
                      </a:pPr>
                      <a:r>
                        <a:rPr lang="en-US" sz="1499">
                          <a:solidFill>
                            <a:srgbClr val="000000"/>
                          </a:solidFill>
                          <a:latin typeface="Faustina"/>
                        </a:rPr>
                        <a:t>Tên dự 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99"/>
                        </a:lnSpc>
                        <a:defRPr/>
                      </a:pPr>
                      <a:r>
                        <a:rPr lang="en-US" sz="1499">
                          <a:solidFill>
                            <a:srgbClr val="000000"/>
                          </a:solidFill>
                          <a:latin typeface="Faustina"/>
                        </a:rPr>
                        <a:t>Kiểm thử trang web shopee.vn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687957">
                <a:tc>
                  <a:txBody>
                    <a:bodyPr anchor="t" rtlCol="false"/>
                    <a:lstStyle/>
                    <a:p>
                      <a:pPr algn="l">
                        <a:lnSpc>
                          <a:spcPts val="2099"/>
                        </a:lnSpc>
                        <a:defRPr/>
                      </a:pPr>
                      <a:r>
                        <a:rPr lang="en-US" sz="1499">
                          <a:solidFill>
                            <a:srgbClr val="000000"/>
                          </a:solidFill>
                          <a:latin typeface="Faustina"/>
                        </a:rPr>
                        <a:t>Tên sản phẩm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99"/>
                        </a:lnSpc>
                        <a:defRPr/>
                      </a:pPr>
                      <a:r>
                        <a:rPr lang="en-US" sz="1499">
                          <a:solidFill>
                            <a:srgbClr val="000000"/>
                          </a:solidFill>
                          <a:latin typeface="Faustina"/>
                        </a:rPr>
                        <a:t>https://shopee.vn/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45940">
                <a:tc>
                  <a:txBody>
                    <a:bodyPr anchor="t" rtlCol="false"/>
                    <a:lstStyle/>
                    <a:p>
                      <a:pPr algn="l">
                        <a:lnSpc>
                          <a:spcPts val="2099"/>
                        </a:lnSpc>
                        <a:defRPr/>
                      </a:pPr>
                      <a:r>
                        <a:rPr lang="en-US" sz="1499">
                          <a:solidFill>
                            <a:srgbClr val="000000"/>
                          </a:solidFill>
                          <a:latin typeface="Faustina"/>
                        </a:rPr>
                        <a:t>Mô tả dự 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99"/>
                        </a:lnSpc>
                        <a:defRPr/>
                      </a:pPr>
                      <a:r>
                        <a:rPr lang="en-US" sz="1499">
                          <a:solidFill>
                            <a:srgbClr val="000000"/>
                          </a:solidFill>
                          <a:latin typeface="Faustina"/>
                        </a:rPr>
                        <a:t>Shopee là một trang web thương mại điện tử đa quốc gia, được thành lập vào năm 2015 tại Singapore. Nền tảng này nhanh chóng trở thành một trong những trang web mua sắm trực tuyến phổ biến nhất tại Đông Nam Á và một số khu vực khác. Kết hợp với yêu cầu của assignment trong môn học nên chúng em chọn trang web này làm mục tiêu kiểm thử</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687957">
                <a:tc>
                  <a:txBody>
                    <a:bodyPr anchor="t" rtlCol="false"/>
                    <a:lstStyle/>
                    <a:p>
                      <a:pPr algn="l">
                        <a:lnSpc>
                          <a:spcPts val="2099"/>
                        </a:lnSpc>
                        <a:defRPr/>
                      </a:pPr>
                      <a:r>
                        <a:rPr lang="en-US" sz="1499">
                          <a:solidFill>
                            <a:srgbClr val="000000"/>
                          </a:solidFill>
                          <a:latin typeface="Faustina"/>
                        </a:rPr>
                        <a:t>Loại kiểm thử</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99"/>
                        </a:lnSpc>
                        <a:defRPr/>
                      </a:pPr>
                      <a:r>
                        <a:rPr lang="en-US" sz="1499">
                          <a:solidFill>
                            <a:srgbClr val="000000"/>
                          </a:solidFill>
                          <a:latin typeface="Faustina"/>
                        </a:rPr>
                        <a:t>Kiểm thử hộp đen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687957">
                <a:tc>
                  <a:txBody>
                    <a:bodyPr anchor="t" rtlCol="false"/>
                    <a:lstStyle/>
                    <a:p>
                      <a:pPr algn="l">
                        <a:lnSpc>
                          <a:spcPts val="2099"/>
                        </a:lnSpc>
                        <a:defRPr/>
                      </a:pPr>
                      <a:r>
                        <a:rPr lang="en-US" sz="1499">
                          <a:solidFill>
                            <a:srgbClr val="000000"/>
                          </a:solidFill>
                          <a:latin typeface="Faustina"/>
                        </a:rPr>
                        <a:t>Phạm vi kiểm thử</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99"/>
                        </a:lnSpc>
                        <a:defRPr/>
                      </a:pPr>
                      <a:r>
                        <a:rPr lang="en-US" sz="1499">
                          <a:solidFill>
                            <a:srgbClr val="000000"/>
                          </a:solidFill>
                          <a:latin typeface="Faustina"/>
                        </a:rPr>
                        <a:t>Kiểm thử toàn bộ chức năng của trang web shopee đã nêu ở phần yêu cầu hệ  thống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235859">
                <a:tc>
                  <a:txBody>
                    <a:bodyPr anchor="t" rtlCol="false"/>
                    <a:lstStyle/>
                    <a:p>
                      <a:pPr algn="l">
                        <a:lnSpc>
                          <a:spcPts val="2099"/>
                        </a:lnSpc>
                        <a:defRPr/>
                      </a:pPr>
                      <a:r>
                        <a:rPr lang="en-US" sz="1499">
                          <a:solidFill>
                            <a:srgbClr val="000000"/>
                          </a:solidFill>
                          <a:latin typeface="Faustina"/>
                        </a:rPr>
                        <a:t>Các nội dung kiểm thử</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99"/>
                        </a:lnSpc>
                        <a:defRPr/>
                      </a:pPr>
                      <a:r>
                        <a:rPr lang="en-US" sz="1499">
                          <a:solidFill>
                            <a:srgbClr val="000000"/>
                          </a:solidFill>
                          <a:latin typeface="Faustina"/>
                        </a:rPr>
                        <a:t>Nội dung 1: kiểm tra chức năng đăng nhập</a:t>
                      </a:r>
                      <a:endParaRPr lang="en-US" sz="1100"/>
                    </a:p>
                    <a:p>
                      <a:pPr>
                        <a:lnSpc>
                          <a:spcPts val="2099"/>
                        </a:lnSpc>
                      </a:pPr>
                      <a:r>
                        <a:rPr lang="en-US" sz="1499">
                          <a:solidFill>
                            <a:srgbClr val="000000"/>
                          </a:solidFill>
                          <a:latin typeface="Faustina"/>
                        </a:rPr>
                        <a:t>Nội dung 2: kiểm tra Chức năng đăng ký</a:t>
                      </a:r>
                    </a:p>
                    <a:p>
                      <a:pPr>
                        <a:lnSpc>
                          <a:spcPts val="2099"/>
                        </a:lnSpc>
                      </a:pPr>
                      <a:r>
                        <a:rPr lang="en-US" sz="1499">
                          <a:solidFill>
                            <a:srgbClr val="000000"/>
                          </a:solidFill>
                          <a:latin typeface="Faustina"/>
                        </a:rPr>
                        <a:t>Nội dung 3: Kiểm tra chức năng quên mật khẩu</a:t>
                      </a:r>
                    </a:p>
                    <a:p>
                      <a:pPr>
                        <a:lnSpc>
                          <a:spcPts val="2099"/>
                        </a:lnSpc>
                      </a:pPr>
                      <a:r>
                        <a:rPr lang="en-US" sz="1499">
                          <a:solidFill>
                            <a:srgbClr val="000000"/>
                          </a:solidFill>
                          <a:latin typeface="Faustina"/>
                        </a:rPr>
                        <a:t>Nội dung 4: Kiểm tra các chức năng ở trang chủ với khách hàng đã đăng nhập vào trang web và với khách hàng chưa đăng nhập vào trang web</a:t>
                      </a:r>
                    </a:p>
                    <a:p>
                      <a:pPr>
                        <a:lnSpc>
                          <a:spcPts val="2099"/>
                        </a:lnSpc>
                      </a:pPr>
                      <a:r>
                        <a:rPr lang="en-US" sz="1499">
                          <a:solidFill>
                            <a:srgbClr val="000000"/>
                          </a:solidFill>
                          <a:latin typeface="Faustina"/>
                        </a:rPr>
                        <a:t>Nội dung 5: Kiểm tra chức năng quản lý tài khoản cá nhân.</a:t>
                      </a:r>
                    </a:p>
                    <a:p>
                      <a:pPr>
                        <a:lnSpc>
                          <a:spcPts val="2099"/>
                        </a:lnSpc>
                      </a:pPr>
                      <a:r>
                        <a:rPr lang="en-US" sz="1499">
                          <a:solidFill>
                            <a:srgbClr val="000000"/>
                          </a:solidFill>
                          <a:latin typeface="Faustina"/>
                        </a:rPr>
                        <a:t>Nội dung 6: kiểm tra chức năng quản lý giỏ hàng.</a:t>
                      </a:r>
                    </a:p>
                    <a:p>
                      <a:pPr>
                        <a:lnSpc>
                          <a:spcPts val="2099"/>
                        </a:lnSpc>
                      </a:pPr>
                      <a:r>
                        <a:rPr lang="en-US" sz="1499">
                          <a:solidFill>
                            <a:srgbClr val="000000"/>
                          </a:solidFill>
                          <a:latin typeface="Faustina"/>
                        </a:rPr>
                        <a:t>Nội dung 7: kiểm tra chức năng thanh toán.</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45940">
                <a:tc>
                  <a:txBody>
                    <a:bodyPr anchor="t" rtlCol="false"/>
                    <a:lstStyle/>
                    <a:p>
                      <a:pPr algn="l">
                        <a:lnSpc>
                          <a:spcPts val="2099"/>
                        </a:lnSpc>
                        <a:defRPr/>
                      </a:pPr>
                      <a:r>
                        <a:rPr lang="en-US" sz="1499">
                          <a:solidFill>
                            <a:srgbClr val="000000"/>
                          </a:solidFill>
                          <a:latin typeface="Faustina"/>
                        </a:rPr>
                        <a:t>Thời gian thực hiện dự 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099"/>
                        </a:lnSpc>
                        <a:defRPr/>
                      </a:pPr>
                      <a:r>
                        <a:rPr lang="en-US" sz="1499">
                          <a:solidFill>
                            <a:srgbClr val="000000"/>
                          </a:solidFill>
                          <a:latin typeface="Faustina"/>
                        </a:rPr>
                        <a:t>Thời gian bắt đầu:16/01/2023</a:t>
                      </a:r>
                      <a:endParaRPr lang="en-US" sz="1100"/>
                    </a:p>
                    <a:p>
                      <a:pPr>
                        <a:lnSpc>
                          <a:spcPts val="2099"/>
                        </a:lnSpc>
                      </a:pPr>
                      <a:r>
                        <a:rPr lang="en-US" sz="1499">
                          <a:solidFill>
                            <a:srgbClr val="000000"/>
                          </a:solidFill>
                          <a:latin typeface="Faustina"/>
                        </a:rPr>
                        <a:t>Thời gian kết thúc: 18/02/2024</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235859">
                <a:tc>
                  <a:txBody>
                    <a:bodyPr anchor="t" rtlCol="false"/>
                    <a:lstStyle/>
                    <a:p>
                      <a:pPr algn="l">
                        <a:lnSpc>
                          <a:spcPts val="2099"/>
                        </a:lnSpc>
                        <a:defRPr/>
                      </a:pPr>
                      <a:r>
                        <a:rPr lang="en-US" sz="1499">
                          <a:solidFill>
                            <a:srgbClr val="000000"/>
                          </a:solidFill>
                          <a:latin typeface="Faustina"/>
                        </a:rPr>
                        <a:t>Kết quả kiểm thử</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just">
                        <a:lnSpc>
                          <a:spcPts val="2099"/>
                        </a:lnSpc>
                        <a:defRPr/>
                      </a:pPr>
                      <a:r>
                        <a:rPr lang="en-US" sz="1499">
                          <a:solidFill>
                            <a:srgbClr val="000000"/>
                          </a:solidFill>
                          <a:latin typeface="Faustina"/>
                        </a:rPr>
                        <a:t>TEST CASE: 92</a:t>
                      </a:r>
                      <a:endParaRPr lang="en-US" sz="1100"/>
                    </a:p>
                    <a:p>
                      <a:pPr algn="just">
                        <a:lnSpc>
                          <a:spcPts val="2099"/>
                        </a:lnSpc>
                      </a:pPr>
                      <a:r>
                        <a:rPr lang="en-US" sz="1499">
                          <a:solidFill>
                            <a:srgbClr val="000000"/>
                          </a:solidFill>
                          <a:latin typeface="Faustina"/>
                        </a:rPr>
                        <a:t>TEST THỰC HIỆN:92</a:t>
                      </a:r>
                    </a:p>
                    <a:p>
                      <a:pPr algn="just">
                        <a:lnSpc>
                          <a:spcPts val="2099"/>
                        </a:lnSpc>
                      </a:pPr>
                      <a:r>
                        <a:rPr lang="en-US" sz="1499">
                          <a:solidFill>
                            <a:srgbClr val="000000"/>
                          </a:solidFill>
                          <a:latin typeface="Faustina"/>
                        </a:rPr>
                        <a:t>TEST CHƯA THỰC HIỆN: 0</a:t>
                      </a:r>
                    </a:p>
                    <a:p>
                      <a:pPr algn="just">
                        <a:lnSpc>
                          <a:spcPts val="2099"/>
                        </a:lnSpc>
                      </a:pPr>
                      <a:r>
                        <a:rPr lang="en-US" sz="1499">
                          <a:solidFill>
                            <a:srgbClr val="000000"/>
                          </a:solidFill>
                          <a:latin typeface="Faustina"/>
                        </a:rPr>
                        <a:t>TEST FAIL: 0</a:t>
                      </a:r>
                    </a:p>
                    <a:p>
                      <a:pPr algn="just">
                        <a:lnSpc>
                          <a:spcPts val="2099"/>
                        </a:lnSpc>
                      </a:pPr>
                      <a:r>
                        <a:rPr lang="en-US" sz="1499">
                          <a:solidFill>
                            <a:srgbClr val="000000"/>
                          </a:solidFill>
                          <a:latin typeface="Faustina"/>
                        </a:rPr>
                        <a:t>TEST PASS: 92</a:t>
                      </a:r>
                    </a:p>
                    <a:p>
                      <a:pPr algn="just">
                        <a:lnSpc>
                          <a:spcPts val="2099"/>
                        </a:lnSpc>
                      </a:pPr>
                      <a:r>
                        <a:rPr lang="en-US" sz="1499">
                          <a:solidFill>
                            <a:srgbClr val="000000"/>
                          </a:solidFill>
                          <a:latin typeface="Faustina"/>
                        </a:rPr>
                        <a:t>    </a:t>
                      </a:r>
                    </a:p>
                    <a:p>
                      <a:pPr algn="just">
                        <a:lnSpc>
                          <a:spcPts val="2099"/>
                        </a:lnSpc>
                      </a:pPr>
                      <a:r>
                        <a:rPr lang="en-US" sz="1499">
                          <a:solidFill>
                            <a:srgbClr val="000000"/>
                          </a:solidFill>
                          <a:latin typeface="Faustina"/>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984316"/>
          <a:ext cx="5937981" cy="6341616"/>
        </p:xfrm>
        <a:graphic>
          <a:graphicData uri="http://schemas.openxmlformats.org/drawingml/2006/table">
            <a:tbl>
              <a:tblPr/>
              <a:tblGrid>
                <a:gridCol w="2095457"/>
                <a:gridCol w="922751"/>
                <a:gridCol w="791209"/>
              </a:tblGrid>
              <a:tr h="1023788">
                <a:tc>
                  <a:txBody>
                    <a:bodyPr anchor="t" rtlCol="false"/>
                    <a:lstStyle/>
                    <a:p>
                      <a:pPr algn="l">
                        <a:lnSpc>
                          <a:spcPts val="2379"/>
                        </a:lnSpc>
                        <a:defRPr/>
                      </a:pPr>
                      <a:r>
                        <a:rPr lang="en-US" sz="1699">
                          <a:solidFill>
                            <a:srgbClr val="000000"/>
                          </a:solidFill>
                          <a:latin typeface="Faustina"/>
                        </a:rPr>
                        <a:t>KIỂM TRA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SỐ LƯỢNG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PHẦN TRĂM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63565">
                <a:tc>
                  <a:txBody>
                    <a:bodyPr anchor="t" rtlCol="false"/>
                    <a:lstStyle/>
                    <a:p>
                      <a:pPr algn="l">
                        <a:lnSpc>
                          <a:spcPts val="2379"/>
                        </a:lnSpc>
                        <a:defRPr/>
                      </a:pPr>
                      <a:r>
                        <a:rPr lang="en-US" sz="1699">
                          <a:solidFill>
                            <a:srgbClr val="000000"/>
                          </a:solidFill>
                          <a:latin typeface="Faustina"/>
                        </a:rPr>
                        <a:t>TEST CASE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92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100%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63565">
                <a:tc>
                  <a:txBody>
                    <a:bodyPr anchor="t" rtlCol="false"/>
                    <a:lstStyle/>
                    <a:p>
                      <a:pPr algn="l">
                        <a:lnSpc>
                          <a:spcPts val="2379"/>
                        </a:lnSpc>
                        <a:defRPr/>
                      </a:pPr>
                      <a:r>
                        <a:rPr lang="en-US" sz="1699">
                          <a:solidFill>
                            <a:srgbClr val="000000"/>
                          </a:solidFill>
                          <a:latin typeface="Faustina"/>
                        </a:rPr>
                        <a:t>TEST THỰC HIỆN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92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100%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63565">
                <a:tc>
                  <a:txBody>
                    <a:bodyPr anchor="t" rtlCol="false"/>
                    <a:lstStyle/>
                    <a:p>
                      <a:pPr algn="l">
                        <a:lnSpc>
                          <a:spcPts val="2379"/>
                        </a:lnSpc>
                        <a:defRPr/>
                      </a:pPr>
                      <a:r>
                        <a:rPr lang="en-US" sz="1699">
                          <a:solidFill>
                            <a:srgbClr val="000000"/>
                          </a:solidFill>
                          <a:latin typeface="Faustina"/>
                        </a:rPr>
                        <a:t>TEST CHƯA THỰC HIỆN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63565">
                <a:tc>
                  <a:txBody>
                    <a:bodyPr anchor="t" rtlCol="false"/>
                    <a:lstStyle/>
                    <a:p>
                      <a:pPr algn="l">
                        <a:lnSpc>
                          <a:spcPts val="2379"/>
                        </a:lnSpc>
                        <a:defRPr/>
                      </a:pPr>
                      <a:r>
                        <a:rPr lang="en-US" sz="1699">
                          <a:solidFill>
                            <a:srgbClr val="000000"/>
                          </a:solidFill>
                          <a:latin typeface="Faustina"/>
                        </a:rPr>
                        <a:t>TEST FAIL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0,00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63565">
                <a:tc>
                  <a:txBody>
                    <a:bodyPr anchor="t" rtlCol="false"/>
                    <a:lstStyle/>
                    <a:p>
                      <a:pPr algn="l">
                        <a:lnSpc>
                          <a:spcPts val="2379"/>
                        </a:lnSpc>
                        <a:defRPr/>
                      </a:pPr>
                      <a:r>
                        <a:rPr lang="en-US" sz="1699">
                          <a:solidFill>
                            <a:srgbClr val="000000"/>
                          </a:solidFill>
                          <a:latin typeface="Faustina"/>
                        </a:rPr>
                        <a:t>TEST 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92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379"/>
                        </a:lnSpc>
                        <a:defRPr/>
                      </a:pPr>
                      <a:r>
                        <a:rPr lang="en-US" sz="1699">
                          <a:solidFill>
                            <a:srgbClr val="000000"/>
                          </a:solidFill>
                          <a:latin typeface="Faustina"/>
                        </a:rPr>
                        <a:t>100,00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5937981" y="1984316"/>
            <a:ext cx="12350019" cy="6341616"/>
          </a:xfrm>
          <a:custGeom>
            <a:avLst/>
            <a:gdLst/>
            <a:ahLst/>
            <a:cxnLst/>
            <a:rect r="r" b="b" t="t" l="l"/>
            <a:pathLst>
              <a:path h="6341616" w="12350019">
                <a:moveTo>
                  <a:pt x="0" y="0"/>
                </a:moveTo>
                <a:lnTo>
                  <a:pt x="12350019" y="0"/>
                </a:lnTo>
                <a:lnTo>
                  <a:pt x="12350019" y="6341616"/>
                </a:lnTo>
                <a:lnTo>
                  <a:pt x="0" y="6341616"/>
                </a:lnTo>
                <a:lnTo>
                  <a:pt x="0" y="0"/>
                </a:lnTo>
                <a:close/>
              </a:path>
            </a:pathLst>
          </a:custGeom>
          <a:blipFill>
            <a:blip r:embed="rId2"/>
            <a:stretch>
              <a:fillRect l="0" t="-1292" r="0" b="-1292"/>
            </a:stretch>
          </a:blipFill>
        </p:spPr>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2108092" y="3924183"/>
            <a:ext cx="1430196" cy="143019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5" id="5"/>
          <p:cNvSpPr txBox="true"/>
          <p:nvPr/>
        </p:nvSpPr>
        <p:spPr>
          <a:xfrm rot="0">
            <a:off x="2361624" y="3672434"/>
            <a:ext cx="923133"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9</a:t>
            </a:r>
          </a:p>
        </p:txBody>
      </p:sp>
      <p:sp>
        <p:nvSpPr>
          <p:cNvPr name="TextBox 6" id="6"/>
          <p:cNvSpPr txBox="true"/>
          <p:nvPr/>
        </p:nvSpPr>
        <p:spPr>
          <a:xfrm rot="0">
            <a:off x="3978515" y="4119145"/>
            <a:ext cx="2807018" cy="1085851"/>
          </a:xfrm>
          <a:prstGeom prst="rect">
            <a:avLst/>
          </a:prstGeom>
        </p:spPr>
        <p:txBody>
          <a:bodyPr anchor="t" rtlCol="false" tIns="0" lIns="0" bIns="0" rIns="0">
            <a:spAutoFit/>
          </a:bodyPr>
          <a:lstStyle/>
          <a:p>
            <a:pPr algn="ctr">
              <a:lnSpc>
                <a:spcPts val="8399"/>
              </a:lnSpc>
            </a:pPr>
            <a:r>
              <a:rPr lang="en-US" sz="5999">
                <a:solidFill>
                  <a:srgbClr val="000000"/>
                </a:solidFill>
                <a:latin typeface="Cubao"/>
              </a:rPr>
              <a:t>report</a:t>
            </a:r>
          </a:p>
        </p:txBody>
      </p:sp>
      <p:grpSp>
        <p:nvGrpSpPr>
          <p:cNvPr name="Group 7" id="7"/>
          <p:cNvGrpSpPr/>
          <p:nvPr/>
        </p:nvGrpSpPr>
        <p:grpSpPr>
          <a:xfrm rot="-3542774">
            <a:off x="2463241" y="3633432"/>
            <a:ext cx="18288000" cy="276421"/>
            <a:chOff x="0" y="0"/>
            <a:chExt cx="4816593" cy="72802"/>
          </a:xfrm>
        </p:grpSpPr>
        <p:sp>
          <p:nvSpPr>
            <p:cNvPr name="Freeform 8" id="8"/>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9" id="9"/>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3542774">
            <a:off x="2790148" y="3829498"/>
            <a:ext cx="18288000" cy="276421"/>
            <a:chOff x="0" y="0"/>
            <a:chExt cx="4816593" cy="72802"/>
          </a:xfrm>
        </p:grpSpPr>
        <p:sp>
          <p:nvSpPr>
            <p:cNvPr name="Freeform 11" id="11"/>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7B9A1"/>
            </a:solidFill>
          </p:spPr>
        </p:sp>
        <p:sp>
          <p:nvSpPr>
            <p:cNvPr name="TextBox 12" id="12"/>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3542774">
            <a:off x="3117055" y="3987465"/>
            <a:ext cx="18288000" cy="276421"/>
            <a:chOff x="0" y="0"/>
            <a:chExt cx="4816593" cy="72802"/>
          </a:xfrm>
        </p:grpSpPr>
        <p:sp>
          <p:nvSpPr>
            <p:cNvPr name="Freeform 14" id="14"/>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15" id="15"/>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sp>
        <p:nvSpPr>
          <p:cNvPr name="Freeform 16" id="16"/>
          <p:cNvSpPr/>
          <p:nvPr/>
        </p:nvSpPr>
        <p:spPr>
          <a:xfrm flipH="false" flipV="false" rot="0">
            <a:off x="11800339" y="4639281"/>
            <a:ext cx="5458961" cy="5591766"/>
          </a:xfrm>
          <a:custGeom>
            <a:avLst/>
            <a:gdLst/>
            <a:ahLst/>
            <a:cxnLst/>
            <a:rect r="r" b="b" t="t" l="l"/>
            <a:pathLst>
              <a:path h="5591766" w="5458961">
                <a:moveTo>
                  <a:pt x="0" y="0"/>
                </a:moveTo>
                <a:lnTo>
                  <a:pt x="5458961" y="0"/>
                </a:lnTo>
                <a:lnTo>
                  <a:pt x="5458961" y="5591765"/>
                </a:lnTo>
                <a:lnTo>
                  <a:pt x="0" y="5591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5111850" y="2155856"/>
            <a:ext cx="2147450" cy="2147450"/>
          </a:xfrm>
          <a:custGeom>
            <a:avLst/>
            <a:gdLst/>
            <a:ahLst/>
            <a:cxnLst/>
            <a:rect r="r" b="b" t="t" l="l"/>
            <a:pathLst>
              <a:path h="2147450" w="2147450">
                <a:moveTo>
                  <a:pt x="0" y="0"/>
                </a:moveTo>
                <a:lnTo>
                  <a:pt x="2147450" y="0"/>
                </a:lnTo>
                <a:lnTo>
                  <a:pt x="2147450" y="2147450"/>
                </a:lnTo>
                <a:lnTo>
                  <a:pt x="0" y="2147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3.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672244" y="2843212"/>
          <a:ext cx="8943513" cy="4600575"/>
        </p:xfrm>
        <a:graphic>
          <a:graphicData uri="http://schemas.openxmlformats.org/drawingml/2006/table">
            <a:tbl>
              <a:tblPr/>
              <a:tblGrid>
                <a:gridCol w="4219677"/>
                <a:gridCol w="1556656"/>
                <a:gridCol w="3167181"/>
              </a:tblGrid>
              <a:tr h="766762">
                <a:tc>
                  <a:txBody>
                    <a:bodyPr anchor="t" rtlCol="false"/>
                    <a:lstStyle/>
                    <a:p>
                      <a:pPr algn="l">
                        <a:lnSpc>
                          <a:spcPts val="2659"/>
                        </a:lnSpc>
                        <a:defRPr/>
                      </a:pPr>
                      <a:r>
                        <a:rPr lang="en-US" sz="1899">
                          <a:solidFill>
                            <a:srgbClr val="000000"/>
                          </a:solidFill>
                          <a:latin typeface="Faustina"/>
                        </a:rPr>
                        <a:t>KIỂM TRA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SỐ LƯỢNG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PHẦN TRĂM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66762">
                <a:tc>
                  <a:txBody>
                    <a:bodyPr anchor="t" rtlCol="false"/>
                    <a:lstStyle/>
                    <a:p>
                      <a:pPr algn="l">
                        <a:lnSpc>
                          <a:spcPts val="2659"/>
                        </a:lnSpc>
                        <a:defRPr/>
                      </a:pPr>
                      <a:r>
                        <a:rPr lang="en-US" sz="1899">
                          <a:solidFill>
                            <a:srgbClr val="000000"/>
                          </a:solidFill>
                          <a:latin typeface="Faustina"/>
                        </a:rPr>
                        <a:t>TEST CASE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92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100%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66762">
                <a:tc>
                  <a:txBody>
                    <a:bodyPr anchor="t" rtlCol="false"/>
                    <a:lstStyle/>
                    <a:p>
                      <a:pPr algn="l">
                        <a:lnSpc>
                          <a:spcPts val="2659"/>
                        </a:lnSpc>
                        <a:defRPr/>
                      </a:pPr>
                      <a:r>
                        <a:rPr lang="en-US" sz="1899">
                          <a:solidFill>
                            <a:srgbClr val="000000"/>
                          </a:solidFill>
                          <a:latin typeface="Faustina"/>
                        </a:rPr>
                        <a:t>TEST THỰC HIỆN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92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100%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66762">
                <a:tc>
                  <a:txBody>
                    <a:bodyPr anchor="t" rtlCol="false"/>
                    <a:lstStyle/>
                    <a:p>
                      <a:pPr algn="l">
                        <a:lnSpc>
                          <a:spcPts val="2659"/>
                        </a:lnSpc>
                        <a:defRPr/>
                      </a:pPr>
                      <a:r>
                        <a:rPr lang="en-US" sz="1899">
                          <a:solidFill>
                            <a:srgbClr val="000000"/>
                          </a:solidFill>
                          <a:latin typeface="Faustina"/>
                        </a:rPr>
                        <a:t>TEST CHƯA THỰC HIỆN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66762">
                <a:tc>
                  <a:txBody>
                    <a:bodyPr anchor="t" rtlCol="false"/>
                    <a:lstStyle/>
                    <a:p>
                      <a:pPr algn="l">
                        <a:lnSpc>
                          <a:spcPts val="2659"/>
                        </a:lnSpc>
                        <a:defRPr/>
                      </a:pPr>
                      <a:r>
                        <a:rPr lang="en-US" sz="1899">
                          <a:solidFill>
                            <a:srgbClr val="000000"/>
                          </a:solidFill>
                          <a:latin typeface="Faustina"/>
                        </a:rPr>
                        <a:t>TEST FAIL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0,00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66762">
                <a:tc>
                  <a:txBody>
                    <a:bodyPr anchor="t" rtlCol="false"/>
                    <a:lstStyle/>
                    <a:p>
                      <a:pPr algn="l">
                        <a:lnSpc>
                          <a:spcPts val="2659"/>
                        </a:lnSpc>
                        <a:defRPr/>
                      </a:pPr>
                      <a:r>
                        <a:rPr lang="en-US" sz="1899">
                          <a:solidFill>
                            <a:srgbClr val="000000"/>
                          </a:solidFill>
                          <a:latin typeface="Faustina"/>
                        </a:rPr>
                        <a:t>TEST 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92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r">
                        <a:lnSpc>
                          <a:spcPts val="2659"/>
                        </a:lnSpc>
                        <a:defRPr/>
                      </a:pPr>
                      <a:r>
                        <a:rPr lang="en-US" sz="1899">
                          <a:solidFill>
                            <a:srgbClr val="000000"/>
                          </a:solidFill>
                          <a:latin typeface="Faustina"/>
                        </a:rPr>
                        <a:t>100,00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2396032" y="1646480"/>
            <a:ext cx="5533660" cy="3497020"/>
          </a:xfrm>
          <a:custGeom>
            <a:avLst/>
            <a:gdLst/>
            <a:ahLst/>
            <a:cxnLst/>
            <a:rect r="r" b="b" t="t" l="l"/>
            <a:pathLst>
              <a:path h="3497020" w="5533660">
                <a:moveTo>
                  <a:pt x="0" y="0"/>
                </a:moveTo>
                <a:lnTo>
                  <a:pt x="5533660" y="0"/>
                </a:lnTo>
                <a:lnTo>
                  <a:pt x="5533660" y="3497020"/>
                </a:lnTo>
                <a:lnTo>
                  <a:pt x="0" y="3497020"/>
                </a:lnTo>
                <a:lnTo>
                  <a:pt x="0" y="0"/>
                </a:lnTo>
                <a:close/>
              </a:path>
            </a:pathLst>
          </a:custGeom>
          <a:blipFill>
            <a:blip r:embed="rId2"/>
            <a:stretch>
              <a:fillRect l="0" t="0" r="0" b="0"/>
            </a:stretch>
          </a:blipFill>
        </p:spPr>
      </p:sp>
      <p:sp>
        <p:nvSpPr>
          <p:cNvPr name="Freeform 3" id="3"/>
          <p:cNvSpPr/>
          <p:nvPr/>
        </p:nvSpPr>
        <p:spPr>
          <a:xfrm flipH="false" flipV="false" rot="0">
            <a:off x="10407551" y="1646480"/>
            <a:ext cx="5926111" cy="3497020"/>
          </a:xfrm>
          <a:custGeom>
            <a:avLst/>
            <a:gdLst/>
            <a:ahLst/>
            <a:cxnLst/>
            <a:rect r="r" b="b" t="t" l="l"/>
            <a:pathLst>
              <a:path h="3497020" w="5926111">
                <a:moveTo>
                  <a:pt x="0" y="0"/>
                </a:moveTo>
                <a:lnTo>
                  <a:pt x="5926111" y="0"/>
                </a:lnTo>
                <a:lnTo>
                  <a:pt x="5926111" y="3497020"/>
                </a:lnTo>
                <a:lnTo>
                  <a:pt x="0" y="3497020"/>
                </a:lnTo>
                <a:lnTo>
                  <a:pt x="0" y="0"/>
                </a:lnTo>
                <a:close/>
              </a:path>
            </a:pathLst>
          </a:custGeom>
          <a:blipFill>
            <a:blip r:embed="rId3"/>
            <a:stretch>
              <a:fillRect l="-672" t="0" r="0" b="0"/>
            </a:stretch>
          </a:blipFill>
        </p:spPr>
      </p:sp>
      <p:sp>
        <p:nvSpPr>
          <p:cNvPr name="Freeform 4" id="4"/>
          <p:cNvSpPr/>
          <p:nvPr/>
        </p:nvSpPr>
        <p:spPr>
          <a:xfrm flipH="false" flipV="false" rot="0">
            <a:off x="5719543" y="5523562"/>
            <a:ext cx="6856963" cy="3945046"/>
          </a:xfrm>
          <a:custGeom>
            <a:avLst/>
            <a:gdLst/>
            <a:ahLst/>
            <a:cxnLst/>
            <a:rect r="r" b="b" t="t" l="l"/>
            <a:pathLst>
              <a:path h="3945046" w="6856963">
                <a:moveTo>
                  <a:pt x="0" y="0"/>
                </a:moveTo>
                <a:lnTo>
                  <a:pt x="6856963" y="0"/>
                </a:lnTo>
                <a:lnTo>
                  <a:pt x="6856963" y="3945046"/>
                </a:lnTo>
                <a:lnTo>
                  <a:pt x="0" y="3945046"/>
                </a:lnTo>
                <a:lnTo>
                  <a:pt x="0" y="0"/>
                </a:lnTo>
                <a:close/>
              </a:path>
            </a:pathLst>
          </a:custGeom>
          <a:blipFill>
            <a:blip r:embed="rId4"/>
            <a:stretch>
              <a:fillRect l="0" t="-1921" r="0" b="0"/>
            </a:stretch>
          </a:blipFill>
        </p:spPr>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333559" y="1165245"/>
            <a:ext cx="17954441" cy="9486023"/>
          </a:xfrm>
          <a:custGeom>
            <a:avLst/>
            <a:gdLst/>
            <a:ahLst/>
            <a:cxnLst/>
            <a:rect r="r" b="b" t="t" l="l"/>
            <a:pathLst>
              <a:path h="9486023" w="17954441">
                <a:moveTo>
                  <a:pt x="0" y="0"/>
                </a:moveTo>
                <a:lnTo>
                  <a:pt x="17954441" y="0"/>
                </a:lnTo>
                <a:lnTo>
                  <a:pt x="17954441" y="9486024"/>
                </a:lnTo>
                <a:lnTo>
                  <a:pt x="0" y="9486024"/>
                </a:lnTo>
                <a:lnTo>
                  <a:pt x="0" y="0"/>
                </a:lnTo>
                <a:close/>
              </a:path>
            </a:pathLst>
          </a:custGeom>
          <a:blipFill>
            <a:blip r:embed="rId2"/>
            <a:stretch>
              <a:fillRect l="-1222" t="-7191" r="-1222" b="0"/>
            </a:stretch>
          </a:blipFill>
        </p:spPr>
      </p:sp>
      <p:sp>
        <p:nvSpPr>
          <p:cNvPr name="TextBox 3" id="3"/>
          <p:cNvSpPr txBox="true"/>
          <p:nvPr/>
        </p:nvSpPr>
        <p:spPr>
          <a:xfrm rot="0">
            <a:off x="0" y="38150"/>
            <a:ext cx="18114717" cy="1244600"/>
          </a:xfrm>
          <a:prstGeom prst="rect">
            <a:avLst/>
          </a:prstGeom>
        </p:spPr>
        <p:txBody>
          <a:bodyPr anchor="t" rtlCol="false" tIns="0" lIns="0" bIns="0" rIns="0">
            <a:spAutoFit/>
          </a:bodyPr>
          <a:lstStyle/>
          <a:p>
            <a:pPr algn="ctr">
              <a:lnSpc>
                <a:spcPts val="9100"/>
              </a:lnSpc>
            </a:pPr>
            <a:r>
              <a:rPr lang="en-US" sz="6500">
                <a:solidFill>
                  <a:srgbClr val="000000"/>
                </a:solidFill>
                <a:latin typeface="Bungee"/>
              </a:rPr>
              <a:t>Bảng phân công công việc trên Jira:</a:t>
            </a:r>
          </a:p>
        </p:txBody>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96892" y="298156"/>
            <a:ext cx="18484892" cy="9988844"/>
          </a:xfrm>
          <a:custGeom>
            <a:avLst/>
            <a:gdLst/>
            <a:ahLst/>
            <a:cxnLst/>
            <a:rect r="r" b="b" t="t" l="l"/>
            <a:pathLst>
              <a:path h="9988844" w="18484892">
                <a:moveTo>
                  <a:pt x="0" y="0"/>
                </a:moveTo>
                <a:lnTo>
                  <a:pt x="18484892" y="0"/>
                </a:lnTo>
                <a:lnTo>
                  <a:pt x="18484892" y="9988844"/>
                </a:lnTo>
                <a:lnTo>
                  <a:pt x="0" y="9988844"/>
                </a:lnTo>
                <a:lnTo>
                  <a:pt x="0" y="0"/>
                </a:lnTo>
                <a:close/>
              </a:path>
            </a:pathLst>
          </a:custGeom>
          <a:blipFill>
            <a:blip r:embed="rId2"/>
            <a:stretch>
              <a:fillRect l="0" t="-424" r="-252" b="-424"/>
            </a:stretch>
          </a:blipFill>
        </p:spPr>
      </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94757" y="0"/>
            <a:ext cx="18677514" cy="10287000"/>
          </a:xfrm>
          <a:custGeom>
            <a:avLst/>
            <a:gdLst/>
            <a:ahLst/>
            <a:cxnLst/>
            <a:rect r="r" b="b" t="t" l="l"/>
            <a:pathLst>
              <a:path h="10287000" w="18677514">
                <a:moveTo>
                  <a:pt x="0" y="0"/>
                </a:moveTo>
                <a:lnTo>
                  <a:pt x="18677514" y="0"/>
                </a:lnTo>
                <a:lnTo>
                  <a:pt x="18677514" y="10287000"/>
                </a:lnTo>
                <a:lnTo>
                  <a:pt x="0" y="10287000"/>
                </a:lnTo>
                <a:lnTo>
                  <a:pt x="0" y="0"/>
                </a:lnTo>
                <a:close/>
              </a:path>
            </a:pathLst>
          </a:custGeom>
          <a:blipFill>
            <a:blip r:embed="rId2"/>
            <a:stretch>
              <a:fillRect l="0" t="0" r="0" b="0"/>
            </a:stretch>
          </a:blipFill>
        </p:spPr>
      </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0" y="116645"/>
            <a:ext cx="18500180" cy="10170355"/>
          </a:xfrm>
          <a:custGeom>
            <a:avLst/>
            <a:gdLst/>
            <a:ahLst/>
            <a:cxnLst/>
            <a:rect r="r" b="b" t="t" l="l"/>
            <a:pathLst>
              <a:path h="10170355" w="18500180">
                <a:moveTo>
                  <a:pt x="0" y="0"/>
                </a:moveTo>
                <a:lnTo>
                  <a:pt x="18500180" y="0"/>
                </a:lnTo>
                <a:lnTo>
                  <a:pt x="18500180" y="10170355"/>
                </a:lnTo>
                <a:lnTo>
                  <a:pt x="0" y="10170355"/>
                </a:lnTo>
                <a:lnTo>
                  <a:pt x="0" y="0"/>
                </a:lnTo>
                <a:close/>
              </a:path>
            </a:pathLst>
          </a:custGeom>
          <a:blipFill>
            <a:blip r:embed="rId2"/>
            <a:stretch>
              <a:fillRect l="0" t="0" r="0" b="0"/>
            </a:stretch>
          </a:blipFill>
        </p:spPr>
      </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7300" y="0"/>
            <a:ext cx="18302600" cy="10287000"/>
          </a:xfrm>
          <a:custGeom>
            <a:avLst/>
            <a:gdLst/>
            <a:ahLst/>
            <a:cxnLst/>
            <a:rect r="r" b="b" t="t" l="l"/>
            <a:pathLst>
              <a:path h="10287000" w="18302600">
                <a:moveTo>
                  <a:pt x="0" y="0"/>
                </a:moveTo>
                <a:lnTo>
                  <a:pt x="18302600" y="0"/>
                </a:lnTo>
                <a:lnTo>
                  <a:pt x="18302600" y="10287000"/>
                </a:lnTo>
                <a:lnTo>
                  <a:pt x="0" y="1028700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8175370" y="1455900"/>
            <a:ext cx="1937259" cy="19372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5" id="5"/>
          <p:cNvSpPr txBox="true"/>
          <p:nvPr/>
        </p:nvSpPr>
        <p:spPr>
          <a:xfrm rot="0">
            <a:off x="8837666" y="1344406"/>
            <a:ext cx="612667"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2</a:t>
            </a:r>
          </a:p>
        </p:txBody>
      </p:sp>
      <p:sp>
        <p:nvSpPr>
          <p:cNvPr name="TextBox 6" id="6"/>
          <p:cNvSpPr txBox="true"/>
          <p:nvPr/>
        </p:nvSpPr>
        <p:spPr>
          <a:xfrm rot="0">
            <a:off x="4123255" y="3655066"/>
            <a:ext cx="10041491" cy="2691118"/>
          </a:xfrm>
          <a:prstGeom prst="rect">
            <a:avLst/>
          </a:prstGeom>
        </p:spPr>
        <p:txBody>
          <a:bodyPr anchor="t" rtlCol="false" tIns="0" lIns="0" bIns="0" rIns="0">
            <a:spAutoFit/>
          </a:bodyPr>
          <a:lstStyle/>
          <a:p>
            <a:pPr algn="ctr">
              <a:lnSpc>
                <a:spcPts val="10220"/>
              </a:lnSpc>
            </a:pPr>
            <a:r>
              <a:rPr lang="en-US" sz="7300">
                <a:solidFill>
                  <a:srgbClr val="000000"/>
                </a:solidFill>
                <a:latin typeface="Bungee"/>
              </a:rPr>
              <a:t>USE CASE &amp; ACTIVITY DIAGRAM</a:t>
            </a:r>
          </a:p>
        </p:txBody>
      </p:sp>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94757" y="0"/>
            <a:ext cx="18482757" cy="10179734"/>
          </a:xfrm>
          <a:custGeom>
            <a:avLst/>
            <a:gdLst/>
            <a:ahLst/>
            <a:cxnLst/>
            <a:rect r="r" b="b" t="t" l="l"/>
            <a:pathLst>
              <a:path h="10179734" w="18482757">
                <a:moveTo>
                  <a:pt x="0" y="0"/>
                </a:moveTo>
                <a:lnTo>
                  <a:pt x="18482757" y="0"/>
                </a:lnTo>
                <a:lnTo>
                  <a:pt x="18482757" y="10179734"/>
                </a:lnTo>
                <a:lnTo>
                  <a:pt x="0" y="10179734"/>
                </a:lnTo>
                <a:lnTo>
                  <a:pt x="0" y="0"/>
                </a:lnTo>
                <a:close/>
              </a:path>
            </a:pathLst>
          </a:custGeom>
          <a:blipFill>
            <a:blip r:embed="rId2"/>
            <a:stretch>
              <a:fillRect l="0" t="0" r="0" b="0"/>
            </a:stretch>
          </a:blipFill>
        </p:spPr>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24030" y="0"/>
            <a:ext cx="18336060" cy="10287000"/>
          </a:xfrm>
          <a:custGeom>
            <a:avLst/>
            <a:gdLst/>
            <a:ahLst/>
            <a:cxnLst/>
            <a:rect r="r" b="b" t="t" l="l"/>
            <a:pathLst>
              <a:path h="10287000" w="18336060">
                <a:moveTo>
                  <a:pt x="0" y="0"/>
                </a:moveTo>
                <a:lnTo>
                  <a:pt x="18336060" y="0"/>
                </a:lnTo>
                <a:lnTo>
                  <a:pt x="18336060" y="10287000"/>
                </a:lnTo>
                <a:lnTo>
                  <a:pt x="0" y="10287000"/>
                </a:lnTo>
                <a:lnTo>
                  <a:pt x="0" y="0"/>
                </a:lnTo>
                <a:close/>
              </a:path>
            </a:pathLst>
          </a:custGeom>
          <a:blipFill>
            <a:blip r:embed="rId2"/>
            <a:stretch>
              <a:fillRect l="0" t="0" r="0" b="0"/>
            </a:stretch>
          </a:blipFill>
        </p:spPr>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7300" y="0"/>
            <a:ext cx="18302600" cy="10287000"/>
          </a:xfrm>
          <a:custGeom>
            <a:avLst/>
            <a:gdLst/>
            <a:ahLst/>
            <a:cxnLst/>
            <a:rect r="r" b="b" t="t" l="l"/>
            <a:pathLst>
              <a:path h="10287000" w="18302600">
                <a:moveTo>
                  <a:pt x="0" y="0"/>
                </a:moveTo>
                <a:lnTo>
                  <a:pt x="18302600" y="0"/>
                </a:lnTo>
                <a:lnTo>
                  <a:pt x="18302600" y="10287000"/>
                </a:lnTo>
                <a:lnTo>
                  <a:pt x="0" y="10287000"/>
                </a:lnTo>
                <a:lnTo>
                  <a:pt x="0" y="0"/>
                </a:lnTo>
                <a:close/>
              </a:path>
            </a:pathLst>
          </a:custGeom>
          <a:blipFill>
            <a:blip r:embed="rId2"/>
            <a:stretch>
              <a:fillRect l="0" t="0" r="0" b="0"/>
            </a:stretch>
          </a:blipFill>
        </p:spPr>
      </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0" y="107266"/>
            <a:ext cx="18482757" cy="10179734"/>
          </a:xfrm>
          <a:custGeom>
            <a:avLst/>
            <a:gdLst/>
            <a:ahLst/>
            <a:cxnLst/>
            <a:rect r="r" b="b" t="t" l="l"/>
            <a:pathLst>
              <a:path h="10179734" w="18482757">
                <a:moveTo>
                  <a:pt x="0" y="0"/>
                </a:moveTo>
                <a:lnTo>
                  <a:pt x="18482757" y="0"/>
                </a:lnTo>
                <a:lnTo>
                  <a:pt x="18482757" y="10179734"/>
                </a:lnTo>
                <a:lnTo>
                  <a:pt x="0" y="10179734"/>
                </a:lnTo>
                <a:lnTo>
                  <a:pt x="0" y="0"/>
                </a:lnTo>
                <a:close/>
              </a:path>
            </a:pathLst>
          </a:custGeom>
          <a:blipFill>
            <a:blip r:embed="rId2"/>
            <a:stretch>
              <a:fillRect l="0" t="0" r="0" b="0"/>
            </a:stretch>
          </a:blipFill>
        </p:spPr>
      </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0" y="4103"/>
            <a:ext cx="18295300" cy="10282897"/>
          </a:xfrm>
          <a:custGeom>
            <a:avLst/>
            <a:gdLst/>
            <a:ahLst/>
            <a:cxnLst/>
            <a:rect r="r" b="b" t="t" l="l"/>
            <a:pathLst>
              <a:path h="10282897" w="18295300">
                <a:moveTo>
                  <a:pt x="0" y="0"/>
                </a:moveTo>
                <a:lnTo>
                  <a:pt x="18295300" y="0"/>
                </a:lnTo>
                <a:lnTo>
                  <a:pt x="18295300" y="10282897"/>
                </a:lnTo>
                <a:lnTo>
                  <a:pt x="0" y="10282897"/>
                </a:lnTo>
                <a:lnTo>
                  <a:pt x="0" y="0"/>
                </a:lnTo>
                <a:close/>
              </a:path>
            </a:pathLst>
          </a:custGeom>
          <a:blipFill>
            <a:blip r:embed="rId2"/>
            <a:stretch>
              <a:fillRect l="0" t="0" r="0" b="0"/>
            </a:stretch>
          </a:blipFill>
        </p:spPr>
      </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TextBox 2" id="2"/>
          <p:cNvSpPr txBox="true"/>
          <p:nvPr/>
        </p:nvSpPr>
        <p:spPr>
          <a:xfrm rot="0">
            <a:off x="1842291" y="1890935"/>
            <a:ext cx="14603418" cy="6086245"/>
          </a:xfrm>
          <a:prstGeom prst="rect">
            <a:avLst/>
          </a:prstGeom>
        </p:spPr>
        <p:txBody>
          <a:bodyPr anchor="t" rtlCol="false" tIns="0" lIns="0" bIns="0" rIns="0">
            <a:spAutoFit/>
          </a:bodyPr>
          <a:lstStyle/>
          <a:p>
            <a:pPr algn="ctr">
              <a:lnSpc>
                <a:spcPts val="3431"/>
              </a:lnSpc>
              <a:spcBef>
                <a:spcPct val="0"/>
              </a:spcBef>
            </a:pPr>
          </a:p>
          <a:p>
            <a:pPr algn="ctr">
              <a:lnSpc>
                <a:spcPts val="3431"/>
              </a:lnSpc>
              <a:spcBef>
                <a:spcPct val="0"/>
              </a:spcBef>
            </a:pPr>
            <a:r>
              <a:rPr lang="en-US" sz="2450" spc="24">
                <a:solidFill>
                  <a:srgbClr val="000000"/>
                </a:solidFill>
                <a:latin typeface="Glacial Indifference Bold"/>
              </a:rPr>
              <a:t>Đầu tiên, chúng em muốn bày tỏ lòng biết ơn đặc biệt đến thầy th.s Huỳnh Khắc Duy, người đã hỗ trợ, hướng dẫn nhiệt tình cho chúng em hiểu về môn kiểm thử. Là người đôn đốc sát sao tiến độ nhóm giúp nhóm chúng em có thể hoàn thành các thời hạn của môn học được đúng tiến độ và đảm bảo chất lượng.</a:t>
            </a:r>
          </a:p>
          <a:p>
            <a:pPr algn="ctr">
              <a:lnSpc>
                <a:spcPts val="3431"/>
              </a:lnSpc>
              <a:spcBef>
                <a:spcPct val="0"/>
              </a:spcBef>
            </a:pPr>
            <a:r>
              <a:rPr lang="en-US" sz="2450" spc="24">
                <a:solidFill>
                  <a:srgbClr val="000000"/>
                </a:solidFill>
                <a:latin typeface="Glacial Indifference Bold"/>
              </a:rPr>
              <a:t>Tiếp theo, chúng em xin được gửi lời cám ơn tới các thầy trong xưởng thực hành, các thầy cũng đã hỗ trợ cho nhóm chúng em rất nhiều thông qua các ví dụ, những lời góp ý sâu sắc lúc ở xưởng. Cùng với đó là lời cảm ơn tới các bạn học trong lớp cũng đã đặt các câu hỏi và đóng góp ý kiến xây dựng giúp nhóm chúng em có thể rút ra được kinh nghiệm để hoàn thiện hơn bài làm của mình.</a:t>
            </a:r>
          </a:p>
          <a:p>
            <a:pPr algn="ctr">
              <a:lnSpc>
                <a:spcPts val="3431"/>
              </a:lnSpc>
              <a:spcBef>
                <a:spcPct val="0"/>
              </a:spcBef>
            </a:pPr>
            <a:r>
              <a:rPr lang="en-US" sz="2450" spc="24">
                <a:solidFill>
                  <a:srgbClr val="000000"/>
                </a:solidFill>
                <a:latin typeface="Glacial Indifference Bold"/>
              </a:rPr>
              <a:t>Cuối cùng, em cũng xin cảm ơn tất cả thành viên trong nhóm đã cố gắng hết mình để hoàn thành các nội dung trong môn học. Bất kể là dịp tết với những bộn bề công việc.</a:t>
            </a:r>
          </a:p>
          <a:p>
            <a:pPr algn="ctr">
              <a:lnSpc>
                <a:spcPts val="3431"/>
              </a:lnSpc>
              <a:spcBef>
                <a:spcPct val="0"/>
              </a:spcBef>
            </a:pPr>
            <a:r>
              <a:rPr lang="en-US" sz="2450" spc="24">
                <a:solidFill>
                  <a:srgbClr val="000000"/>
                </a:solidFill>
                <a:latin typeface="Glacial Indifference Bold"/>
              </a:rPr>
              <a:t>Một lần nữa,nhóm chúng em xin chân thành cảm ơn quý thầy cô cùng các bạn đã dành thời gian lắng nghe buổi thuyết trình của nhóm em hôm nay.</a:t>
            </a:r>
          </a:p>
        </p:txBody>
      </p:sp>
      <p:sp>
        <p:nvSpPr>
          <p:cNvPr name="Freeform 3" id="3"/>
          <p:cNvSpPr/>
          <p:nvPr/>
        </p:nvSpPr>
        <p:spPr>
          <a:xfrm flipH="false" flipV="false" rot="0">
            <a:off x="0" y="0"/>
            <a:ext cx="2951688" cy="2951688"/>
          </a:xfrm>
          <a:custGeom>
            <a:avLst/>
            <a:gdLst/>
            <a:ahLst/>
            <a:cxnLst/>
            <a:rect r="r" b="b" t="t" l="l"/>
            <a:pathLst>
              <a:path h="2951688" w="2951688">
                <a:moveTo>
                  <a:pt x="0" y="0"/>
                </a:moveTo>
                <a:lnTo>
                  <a:pt x="2951688" y="0"/>
                </a:lnTo>
                <a:lnTo>
                  <a:pt x="2951688" y="2951688"/>
                </a:lnTo>
                <a:lnTo>
                  <a:pt x="0" y="2951688"/>
                </a:lnTo>
                <a:lnTo>
                  <a:pt x="0" y="0"/>
                </a:lnTo>
                <a:close/>
              </a:path>
            </a:pathLst>
          </a:custGeom>
          <a:blipFill>
            <a:blip r:embed="rId2"/>
            <a:stretch>
              <a:fillRect l="0" t="0" r="0" b="0"/>
            </a:stretch>
          </a:blipFill>
        </p:spPr>
      </p:sp>
      <p:sp>
        <p:nvSpPr>
          <p:cNvPr name="Freeform 4" id="4"/>
          <p:cNvSpPr/>
          <p:nvPr/>
        </p:nvSpPr>
        <p:spPr>
          <a:xfrm flipH="false" flipV="false" rot="0">
            <a:off x="15607027" y="7606027"/>
            <a:ext cx="2680973" cy="2680973"/>
          </a:xfrm>
          <a:custGeom>
            <a:avLst/>
            <a:gdLst/>
            <a:ahLst/>
            <a:cxnLst/>
            <a:rect r="r" b="b" t="t" l="l"/>
            <a:pathLst>
              <a:path h="2680973" w="2680973">
                <a:moveTo>
                  <a:pt x="0" y="0"/>
                </a:moveTo>
                <a:lnTo>
                  <a:pt x="2680973" y="0"/>
                </a:lnTo>
                <a:lnTo>
                  <a:pt x="2680973" y="2680973"/>
                </a:lnTo>
                <a:lnTo>
                  <a:pt x="0" y="2680973"/>
                </a:lnTo>
                <a:lnTo>
                  <a:pt x="0" y="0"/>
                </a:lnTo>
                <a:close/>
              </a:path>
            </a:pathLst>
          </a:custGeom>
          <a:blipFill>
            <a:blip r:embed="rId3"/>
            <a:stretch>
              <a:fillRect l="0" t="0" r="0" b="0"/>
            </a:stretch>
          </a:blipFill>
        </p:spPr>
      </p:sp>
      <p:sp>
        <p:nvSpPr>
          <p:cNvPr name="TextBox 5" id="5"/>
          <p:cNvSpPr txBox="true"/>
          <p:nvPr/>
        </p:nvSpPr>
        <p:spPr>
          <a:xfrm rot="0">
            <a:off x="5524498" y="159703"/>
            <a:ext cx="674679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Lời Cảm Ơn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3227740" y="4597723"/>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0">
            <a:off x="1294010" y="3027911"/>
            <a:ext cx="15699981" cy="6084909"/>
          </a:xfrm>
          <a:custGeom>
            <a:avLst/>
            <a:gdLst/>
            <a:ahLst/>
            <a:cxnLst/>
            <a:rect r="r" b="b" t="t" l="l"/>
            <a:pathLst>
              <a:path h="6084909" w="15699981">
                <a:moveTo>
                  <a:pt x="0" y="0"/>
                </a:moveTo>
                <a:lnTo>
                  <a:pt x="15699980" y="0"/>
                </a:lnTo>
                <a:lnTo>
                  <a:pt x="15699980" y="6084909"/>
                </a:lnTo>
                <a:lnTo>
                  <a:pt x="0" y="6084909"/>
                </a:lnTo>
                <a:lnTo>
                  <a:pt x="0" y="0"/>
                </a:lnTo>
                <a:close/>
              </a:path>
            </a:pathLst>
          </a:custGeom>
          <a:blipFill>
            <a:blip r:embed="rId4"/>
            <a:stretch>
              <a:fillRect l="0" t="-262" r="0" b="-262"/>
            </a:stretch>
          </a:blipFill>
        </p:spPr>
      </p:sp>
      <p:sp>
        <p:nvSpPr>
          <p:cNvPr name="Freeform 11" id="11"/>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389260" y="9248775"/>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HỆ THỐNG</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CẦN ĐĂNG NHẬP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3227740" y="4597723"/>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988929" y="2891372"/>
            <a:ext cx="12363654" cy="6492503"/>
          </a:xfrm>
          <a:custGeom>
            <a:avLst/>
            <a:gdLst/>
            <a:ahLst/>
            <a:cxnLst/>
            <a:rect r="r" b="b" t="t" l="l"/>
            <a:pathLst>
              <a:path h="6492503" w="12363654">
                <a:moveTo>
                  <a:pt x="0" y="0"/>
                </a:moveTo>
                <a:lnTo>
                  <a:pt x="12363654" y="0"/>
                </a:lnTo>
                <a:lnTo>
                  <a:pt x="12363654" y="6492503"/>
                </a:lnTo>
                <a:lnTo>
                  <a:pt x="0" y="6492503"/>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028700" y="9458325"/>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QUẢN LÝ GIỎ HÀNG</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CẦN ĐĂNG NHẬP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3227740" y="4597723"/>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290756" y="3003922"/>
            <a:ext cx="13760000" cy="5828595"/>
          </a:xfrm>
          <a:custGeom>
            <a:avLst/>
            <a:gdLst/>
            <a:ahLst/>
            <a:cxnLst/>
            <a:rect r="r" b="b" t="t" l="l"/>
            <a:pathLst>
              <a:path h="5828595" w="13760000">
                <a:moveTo>
                  <a:pt x="0" y="0"/>
                </a:moveTo>
                <a:lnTo>
                  <a:pt x="13760000" y="0"/>
                </a:lnTo>
                <a:lnTo>
                  <a:pt x="13760000" y="5828595"/>
                </a:lnTo>
                <a:lnTo>
                  <a:pt x="0" y="5828595"/>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055456" y="9000554"/>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THÊM VÀO GIỎ HÀNG</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CẦN ĐĂNG NHẬP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15531184" y="3137725"/>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817821" y="2915523"/>
            <a:ext cx="11032277" cy="6234651"/>
          </a:xfrm>
          <a:custGeom>
            <a:avLst/>
            <a:gdLst/>
            <a:ahLst/>
            <a:cxnLst/>
            <a:rect r="r" b="b" t="t" l="l"/>
            <a:pathLst>
              <a:path h="6234651" w="11032277">
                <a:moveTo>
                  <a:pt x="0" y="0"/>
                </a:moveTo>
                <a:lnTo>
                  <a:pt x="11032277" y="0"/>
                </a:lnTo>
                <a:lnTo>
                  <a:pt x="11032277" y="6234651"/>
                </a:lnTo>
                <a:lnTo>
                  <a:pt x="0" y="6234651"/>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414349" y="9248775"/>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QUẢN LÝ TÀI KHOẢN</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CẦN ĐĂNG NHẬP</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15531184" y="3137725"/>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695903" y="2915538"/>
            <a:ext cx="13387020" cy="5986401"/>
          </a:xfrm>
          <a:custGeom>
            <a:avLst/>
            <a:gdLst/>
            <a:ahLst/>
            <a:cxnLst/>
            <a:rect r="r" b="b" t="t" l="l"/>
            <a:pathLst>
              <a:path h="5986401" w="13387020">
                <a:moveTo>
                  <a:pt x="0" y="0"/>
                </a:moveTo>
                <a:lnTo>
                  <a:pt x="13387020" y="0"/>
                </a:lnTo>
                <a:lnTo>
                  <a:pt x="13387020" y="5986400"/>
                </a:lnTo>
                <a:lnTo>
                  <a:pt x="0" y="5986400"/>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274113" y="9000554"/>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QUẢN LÝ THÔNG BÁO</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CẦN ĐĂNG NHẬP</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15531184" y="3137725"/>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50647" y="4610367"/>
            <a:ext cx="13729346" cy="1717928"/>
          </a:xfrm>
          <a:custGeom>
            <a:avLst/>
            <a:gdLst/>
            <a:ahLst/>
            <a:cxnLst/>
            <a:rect r="r" b="b" t="t" l="l"/>
            <a:pathLst>
              <a:path h="1717928" w="13729346">
                <a:moveTo>
                  <a:pt x="0" y="0"/>
                </a:moveTo>
                <a:lnTo>
                  <a:pt x="13729346" y="0"/>
                </a:lnTo>
                <a:lnTo>
                  <a:pt x="13729346" y="1717928"/>
                </a:lnTo>
                <a:lnTo>
                  <a:pt x="0" y="1717928"/>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055456" y="7633521"/>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CHAT</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CẦN ĐĂNG NHẬP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TextBox 2" id="2"/>
          <p:cNvSpPr txBox="true"/>
          <p:nvPr/>
        </p:nvSpPr>
        <p:spPr>
          <a:xfrm rot="0">
            <a:off x="4434072" y="819150"/>
            <a:ext cx="9147965" cy="1287481"/>
          </a:xfrm>
          <a:prstGeom prst="rect">
            <a:avLst/>
          </a:prstGeom>
        </p:spPr>
        <p:txBody>
          <a:bodyPr anchor="t" rtlCol="false" tIns="0" lIns="0" bIns="0" rIns="0">
            <a:spAutoFit/>
          </a:bodyPr>
          <a:lstStyle/>
          <a:p>
            <a:pPr algn="ctr">
              <a:lnSpc>
                <a:spcPts val="9925"/>
              </a:lnSpc>
            </a:pPr>
            <a:r>
              <a:rPr lang="en-US" sz="7089">
                <a:solidFill>
                  <a:srgbClr val="000000"/>
                </a:solidFill>
                <a:latin typeface="Cubao"/>
              </a:rPr>
              <a:t>thành viên</a:t>
            </a:r>
          </a:p>
        </p:txBody>
      </p:sp>
      <p:sp>
        <p:nvSpPr>
          <p:cNvPr name="TextBox 3" id="3"/>
          <p:cNvSpPr txBox="true"/>
          <p:nvPr/>
        </p:nvSpPr>
        <p:spPr>
          <a:xfrm rot="0">
            <a:off x="5359565" y="2902456"/>
            <a:ext cx="7931222" cy="6355844"/>
          </a:xfrm>
          <a:prstGeom prst="rect">
            <a:avLst/>
          </a:prstGeom>
        </p:spPr>
        <p:txBody>
          <a:bodyPr anchor="t" rtlCol="false" tIns="0" lIns="0" bIns="0" rIns="0">
            <a:spAutoFit/>
          </a:bodyPr>
          <a:lstStyle/>
          <a:p>
            <a:pPr algn="ctr">
              <a:lnSpc>
                <a:spcPts val="8513"/>
              </a:lnSpc>
            </a:pPr>
            <a:r>
              <a:rPr lang="en-US" sz="4299">
                <a:solidFill>
                  <a:srgbClr val="000000"/>
                </a:solidFill>
                <a:latin typeface="Faustina"/>
              </a:rPr>
              <a:t>PS26685 - Đậu Văn Bình </a:t>
            </a:r>
          </a:p>
          <a:p>
            <a:pPr algn="ctr">
              <a:lnSpc>
                <a:spcPts val="8513"/>
              </a:lnSpc>
            </a:pPr>
            <a:r>
              <a:rPr lang="en-US" sz="4299">
                <a:solidFill>
                  <a:srgbClr val="000000"/>
                </a:solidFill>
                <a:latin typeface="Faustina"/>
              </a:rPr>
              <a:t>PS28792-Lê Phước Hậu</a:t>
            </a:r>
          </a:p>
          <a:p>
            <a:pPr algn="ctr">
              <a:lnSpc>
                <a:spcPts val="8513"/>
              </a:lnSpc>
            </a:pPr>
            <a:r>
              <a:rPr lang="en-US" sz="4299">
                <a:solidFill>
                  <a:srgbClr val="000000"/>
                </a:solidFill>
                <a:latin typeface="Faustina"/>
              </a:rPr>
              <a:t>PS28791-Nguyễn Trường Sơn</a:t>
            </a:r>
          </a:p>
          <a:p>
            <a:pPr algn="ctr">
              <a:lnSpc>
                <a:spcPts val="8513"/>
              </a:lnSpc>
            </a:pPr>
            <a:r>
              <a:rPr lang="en-US" sz="4299">
                <a:solidFill>
                  <a:srgbClr val="000000"/>
                </a:solidFill>
                <a:latin typeface="Faustina"/>
              </a:rPr>
              <a:t>PS32454 - Mai Thị Ngọc Hân</a:t>
            </a:r>
          </a:p>
          <a:p>
            <a:pPr algn="ctr">
              <a:lnSpc>
                <a:spcPts val="8513"/>
              </a:lnSpc>
            </a:pPr>
            <a:r>
              <a:rPr lang="en-US" sz="4299">
                <a:solidFill>
                  <a:srgbClr val="000000"/>
                </a:solidFill>
                <a:latin typeface="Faustina"/>
              </a:rPr>
              <a:t>PS35194 - Nguyễn Thanh Ngân</a:t>
            </a:r>
          </a:p>
          <a:p>
            <a:pPr algn="ctr">
              <a:lnSpc>
                <a:spcPts val="8513"/>
              </a:lnSpc>
            </a:pPr>
            <a:r>
              <a:rPr lang="en-US" sz="4299">
                <a:solidFill>
                  <a:srgbClr val="000000"/>
                </a:solidFill>
                <a:latin typeface="Faustina"/>
              </a:rPr>
              <a:t>PS28895-Vương Minh Tuấn</a:t>
            </a:r>
          </a:p>
        </p:txBody>
      </p:sp>
      <p:grpSp>
        <p:nvGrpSpPr>
          <p:cNvPr name="Group 4" id="4"/>
          <p:cNvGrpSpPr/>
          <p:nvPr/>
        </p:nvGrpSpPr>
        <p:grpSpPr>
          <a:xfrm rot="0">
            <a:off x="-403421" y="1028700"/>
            <a:ext cx="5539154" cy="276421"/>
            <a:chOff x="0" y="0"/>
            <a:chExt cx="1458872" cy="72802"/>
          </a:xfrm>
        </p:grpSpPr>
        <p:sp>
          <p:nvSpPr>
            <p:cNvPr name="Freeform 5" id="5"/>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6" id="6"/>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7" id="7"/>
          <p:cNvGrpSpPr/>
          <p:nvPr/>
        </p:nvGrpSpPr>
        <p:grpSpPr>
          <a:xfrm rot="0">
            <a:off x="-403421" y="1409896"/>
            <a:ext cx="5539154" cy="276421"/>
            <a:chOff x="0" y="0"/>
            <a:chExt cx="1458872" cy="72802"/>
          </a:xfrm>
        </p:grpSpPr>
        <p:sp>
          <p:nvSpPr>
            <p:cNvPr name="Freeform 8" id="8"/>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9" id="9"/>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0">
            <a:off x="-403421" y="1791092"/>
            <a:ext cx="5539154" cy="276421"/>
            <a:chOff x="0" y="0"/>
            <a:chExt cx="1458872" cy="72802"/>
          </a:xfrm>
        </p:grpSpPr>
        <p:sp>
          <p:nvSpPr>
            <p:cNvPr name="Freeform 11" id="11"/>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12" id="12"/>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0">
            <a:off x="13130131" y="1028700"/>
            <a:ext cx="5539154" cy="276421"/>
            <a:chOff x="0" y="0"/>
            <a:chExt cx="1458872" cy="72802"/>
          </a:xfrm>
        </p:grpSpPr>
        <p:sp>
          <p:nvSpPr>
            <p:cNvPr name="Freeform 14" id="14"/>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15" id="15"/>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3130131" y="1409896"/>
            <a:ext cx="5539154" cy="276421"/>
            <a:chOff x="0" y="0"/>
            <a:chExt cx="1458872" cy="72802"/>
          </a:xfrm>
        </p:grpSpPr>
        <p:sp>
          <p:nvSpPr>
            <p:cNvPr name="Freeform 17" id="17"/>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18" id="18"/>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9" id="19"/>
          <p:cNvGrpSpPr/>
          <p:nvPr/>
        </p:nvGrpSpPr>
        <p:grpSpPr>
          <a:xfrm rot="0">
            <a:off x="13130131" y="1791092"/>
            <a:ext cx="5539154" cy="276421"/>
            <a:chOff x="0" y="0"/>
            <a:chExt cx="1458872" cy="72802"/>
          </a:xfrm>
        </p:grpSpPr>
        <p:sp>
          <p:nvSpPr>
            <p:cNvPr name="Freeform 20" id="20"/>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21" id="21"/>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sp>
        <p:nvSpPr>
          <p:cNvPr name="Freeform 22" id="22"/>
          <p:cNvSpPr/>
          <p:nvPr/>
        </p:nvSpPr>
        <p:spPr>
          <a:xfrm flipH="false" flipV="false" rot="0">
            <a:off x="13319361" y="3698619"/>
            <a:ext cx="4568919" cy="6588381"/>
          </a:xfrm>
          <a:custGeom>
            <a:avLst/>
            <a:gdLst/>
            <a:ahLst/>
            <a:cxnLst/>
            <a:rect r="r" b="b" t="t" l="l"/>
            <a:pathLst>
              <a:path h="6588381" w="4568919">
                <a:moveTo>
                  <a:pt x="0" y="0"/>
                </a:moveTo>
                <a:lnTo>
                  <a:pt x="4568919" y="0"/>
                </a:lnTo>
                <a:lnTo>
                  <a:pt x="4568919" y="6588381"/>
                </a:lnTo>
                <a:lnTo>
                  <a:pt x="0" y="6588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463183" y="5307780"/>
            <a:ext cx="4472609" cy="4114800"/>
          </a:xfrm>
          <a:custGeom>
            <a:avLst/>
            <a:gdLst/>
            <a:ahLst/>
            <a:cxnLst/>
            <a:rect r="r" b="b" t="t" l="l"/>
            <a:pathLst>
              <a:path h="4114800" w="4472609">
                <a:moveTo>
                  <a:pt x="0" y="0"/>
                </a:moveTo>
                <a:lnTo>
                  <a:pt x="4472609" y="0"/>
                </a:lnTo>
                <a:lnTo>
                  <a:pt x="447260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1488547">
            <a:off x="6480834" y="524451"/>
            <a:ext cx="2870896" cy="1201680"/>
          </a:xfrm>
          <a:prstGeom prst="rect">
            <a:avLst/>
          </a:prstGeom>
        </p:spPr>
        <p:txBody>
          <a:bodyPr anchor="t" rtlCol="false" tIns="0" lIns="0" bIns="0" rIns="0">
            <a:spAutoFit/>
          </a:bodyPr>
          <a:lstStyle/>
          <a:p>
            <a:pPr algn="ctr">
              <a:lnSpc>
                <a:spcPts val="9365"/>
              </a:lnSpc>
            </a:pPr>
            <a:r>
              <a:rPr lang="en-US" sz="6689">
                <a:solidFill>
                  <a:srgbClr val="000000"/>
                </a:solidFill>
                <a:latin typeface="Cubao"/>
              </a:rPr>
              <a:t>`</a:t>
            </a:r>
          </a:p>
        </p:txBody>
      </p:sp>
      <p:sp>
        <p:nvSpPr>
          <p:cNvPr name="TextBox 25" id="25"/>
          <p:cNvSpPr txBox="true"/>
          <p:nvPr/>
        </p:nvSpPr>
        <p:spPr>
          <a:xfrm rot="5400000">
            <a:off x="9276582" y="580894"/>
            <a:ext cx="2870896" cy="1086110"/>
          </a:xfrm>
          <a:prstGeom prst="rect">
            <a:avLst/>
          </a:prstGeom>
        </p:spPr>
        <p:txBody>
          <a:bodyPr anchor="t" rtlCol="false" tIns="0" lIns="0" bIns="0" rIns="0">
            <a:spAutoFit/>
          </a:bodyPr>
          <a:lstStyle/>
          <a:p>
            <a:pPr algn="ctr">
              <a:lnSpc>
                <a:spcPts val="8385"/>
              </a:lnSpc>
            </a:pPr>
            <a:r>
              <a:rPr lang="en-US" sz="5989">
                <a:solidFill>
                  <a:srgbClr val="000000"/>
                </a:solidFill>
                <a:latin typeface="Cubao"/>
              </a:rPr>
              <a:t>&lt;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15531184" y="3137725"/>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149299" y="2812260"/>
            <a:ext cx="7989403" cy="6301385"/>
          </a:xfrm>
          <a:custGeom>
            <a:avLst/>
            <a:gdLst/>
            <a:ahLst/>
            <a:cxnLst/>
            <a:rect r="r" b="b" t="t" l="l"/>
            <a:pathLst>
              <a:path h="6301385" w="7989403">
                <a:moveTo>
                  <a:pt x="0" y="0"/>
                </a:moveTo>
                <a:lnTo>
                  <a:pt x="7989402" y="0"/>
                </a:lnTo>
                <a:lnTo>
                  <a:pt x="7989402" y="6301385"/>
                </a:lnTo>
                <a:lnTo>
                  <a:pt x="0" y="6301385"/>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028700" y="9248775"/>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THANH TOÁN</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CẦN ĐĂNG NHẬP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15531184" y="3137725"/>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604792" y="3321748"/>
            <a:ext cx="13131927" cy="4891423"/>
          </a:xfrm>
          <a:custGeom>
            <a:avLst/>
            <a:gdLst/>
            <a:ahLst/>
            <a:cxnLst/>
            <a:rect r="r" b="b" t="t" l="l"/>
            <a:pathLst>
              <a:path h="4891423" w="13131927">
                <a:moveTo>
                  <a:pt x="0" y="0"/>
                </a:moveTo>
                <a:lnTo>
                  <a:pt x="13131927" y="0"/>
                </a:lnTo>
                <a:lnTo>
                  <a:pt x="13131927" y="4891422"/>
                </a:lnTo>
                <a:lnTo>
                  <a:pt x="0" y="4891422"/>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028700" y="8752332"/>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KẾT NỐI VỚI MẠNG XÃ HỘI</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KHÔNG CẦN ĐĂNG NHẬP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15531184" y="3137725"/>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661394" y="3003922"/>
            <a:ext cx="13018725" cy="6010898"/>
          </a:xfrm>
          <a:custGeom>
            <a:avLst/>
            <a:gdLst/>
            <a:ahLst/>
            <a:cxnLst/>
            <a:rect r="r" b="b" t="t" l="l"/>
            <a:pathLst>
              <a:path h="6010898" w="13018725">
                <a:moveTo>
                  <a:pt x="0" y="0"/>
                </a:moveTo>
                <a:lnTo>
                  <a:pt x="13018724" y="0"/>
                </a:lnTo>
                <a:lnTo>
                  <a:pt x="13018724" y="6010897"/>
                </a:lnTo>
                <a:lnTo>
                  <a:pt x="0" y="6010897"/>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028700" y="9248775"/>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CHUYỂN ĐỔI NGÔN NGỮ</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KHÔNG CẦN ĐĂNG NHẬP</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15531184" y="3137725"/>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211195" y="2807398"/>
            <a:ext cx="7919122" cy="6358191"/>
          </a:xfrm>
          <a:custGeom>
            <a:avLst/>
            <a:gdLst/>
            <a:ahLst/>
            <a:cxnLst/>
            <a:rect r="r" b="b" t="t" l="l"/>
            <a:pathLst>
              <a:path h="6358191" w="7919122">
                <a:moveTo>
                  <a:pt x="0" y="0"/>
                </a:moveTo>
                <a:lnTo>
                  <a:pt x="7919122" y="0"/>
                </a:lnTo>
                <a:lnTo>
                  <a:pt x="7919122" y="6358190"/>
                </a:lnTo>
                <a:lnTo>
                  <a:pt x="0" y="6358190"/>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433485" y="9248775"/>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TẢI ỨNG DỤNG</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KHÔNG CẦN ĐĂNG NHẬP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15531184" y="3137725"/>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571405" y="3493198"/>
            <a:ext cx="13696100" cy="3739253"/>
          </a:xfrm>
          <a:custGeom>
            <a:avLst/>
            <a:gdLst/>
            <a:ahLst/>
            <a:cxnLst/>
            <a:rect r="r" b="b" t="t" l="l"/>
            <a:pathLst>
              <a:path h="3739253" w="13696100">
                <a:moveTo>
                  <a:pt x="0" y="0"/>
                </a:moveTo>
                <a:lnTo>
                  <a:pt x="13696100" y="0"/>
                </a:lnTo>
                <a:lnTo>
                  <a:pt x="13696100" y="3739252"/>
                </a:lnTo>
                <a:lnTo>
                  <a:pt x="0" y="3739252"/>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028700" y="7737275"/>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TÌM KIẾM VÀ XEM SẢN PHẨM</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KHÔNG CẦN ĐĂNG NHẬP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3817821" y="469523"/>
            <a:ext cx="10705870" cy="1329003"/>
            <a:chOff x="0" y="0"/>
            <a:chExt cx="2819653" cy="350025"/>
          </a:xfrm>
        </p:grpSpPr>
        <p:sp>
          <p:nvSpPr>
            <p:cNvPr name="Freeform 3" id="3"/>
            <p:cNvSpPr/>
            <p:nvPr/>
          </p:nvSpPr>
          <p:spPr>
            <a:xfrm flipH="false" flipV="false" rot="0">
              <a:off x="0" y="0"/>
              <a:ext cx="2819653" cy="350025"/>
            </a:xfrm>
            <a:custGeom>
              <a:avLst/>
              <a:gdLst/>
              <a:ahLst/>
              <a:cxnLst/>
              <a:rect r="r" b="b" t="t" l="l"/>
              <a:pathLst>
                <a:path h="350025" w="2819653">
                  <a:moveTo>
                    <a:pt x="36881" y="0"/>
                  </a:moveTo>
                  <a:lnTo>
                    <a:pt x="2782772" y="0"/>
                  </a:lnTo>
                  <a:cubicBezTo>
                    <a:pt x="2792554" y="0"/>
                    <a:pt x="2801934" y="3886"/>
                    <a:pt x="2808851" y="10802"/>
                  </a:cubicBezTo>
                  <a:cubicBezTo>
                    <a:pt x="2815767" y="17718"/>
                    <a:pt x="2819653" y="27099"/>
                    <a:pt x="2819653" y="36881"/>
                  </a:cubicBezTo>
                  <a:lnTo>
                    <a:pt x="2819653" y="313145"/>
                  </a:lnTo>
                  <a:cubicBezTo>
                    <a:pt x="2819653" y="322926"/>
                    <a:pt x="2815767" y="332307"/>
                    <a:pt x="2808851" y="339223"/>
                  </a:cubicBezTo>
                  <a:cubicBezTo>
                    <a:pt x="2801934" y="346140"/>
                    <a:pt x="2792554" y="350025"/>
                    <a:pt x="2782772" y="350025"/>
                  </a:cubicBezTo>
                  <a:lnTo>
                    <a:pt x="36881" y="350025"/>
                  </a:lnTo>
                  <a:cubicBezTo>
                    <a:pt x="16512" y="350025"/>
                    <a:pt x="0" y="333513"/>
                    <a:pt x="0" y="313145"/>
                  </a:cubicBezTo>
                  <a:lnTo>
                    <a:pt x="0" y="36881"/>
                  </a:lnTo>
                  <a:cubicBezTo>
                    <a:pt x="0" y="27099"/>
                    <a:pt x="3886" y="17718"/>
                    <a:pt x="10802" y="10802"/>
                  </a:cubicBezTo>
                  <a:cubicBezTo>
                    <a:pt x="17718" y="3886"/>
                    <a:pt x="27099" y="0"/>
                    <a:pt x="36881" y="0"/>
                  </a:cubicBezTo>
                  <a:close/>
                </a:path>
              </a:pathLst>
            </a:custGeom>
            <a:solidFill>
              <a:srgbClr val="000000">
                <a:alpha val="0"/>
              </a:srgbClr>
            </a:solidFill>
            <a:ln w="85725" cap="rnd">
              <a:solidFill>
                <a:srgbClr val="F0AF99"/>
              </a:solidFill>
              <a:prstDash val="solid"/>
              <a:round/>
            </a:ln>
          </p:spPr>
        </p:sp>
        <p:sp>
          <p:nvSpPr>
            <p:cNvPr name="TextBox 4" id="4"/>
            <p:cNvSpPr txBox="true"/>
            <p:nvPr/>
          </p:nvSpPr>
          <p:spPr>
            <a:xfrm>
              <a:off x="0" y="-38100"/>
              <a:ext cx="2819653" cy="388125"/>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0">
            <a:off x="15531184" y="3137725"/>
            <a:ext cx="1472642" cy="1472642"/>
            <a:chOff x="0" y="0"/>
            <a:chExt cx="1963523" cy="1963523"/>
          </a:xfrm>
        </p:grpSpPr>
        <p:grpSp>
          <p:nvGrpSpPr>
            <p:cNvPr name="Group 6" id="6"/>
            <p:cNvGrpSpPr/>
            <p:nvPr/>
          </p:nvGrpSpPr>
          <p:grpSpPr>
            <a:xfrm rot="0">
              <a:off x="0" y="0"/>
              <a:ext cx="1963523" cy="1963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E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9" id="9"/>
            <p:cNvSpPr/>
            <p:nvPr/>
          </p:nvSpPr>
          <p:spPr>
            <a:xfrm flipH="false" flipV="false" rot="0">
              <a:off x="234274" y="246974"/>
              <a:ext cx="1469575" cy="1469575"/>
            </a:xfrm>
            <a:custGeom>
              <a:avLst/>
              <a:gdLst/>
              <a:ahLst/>
              <a:cxnLst/>
              <a:rect r="r" b="b" t="t" l="l"/>
              <a:pathLst>
                <a:path h="1469575" w="1469575">
                  <a:moveTo>
                    <a:pt x="0" y="0"/>
                  </a:moveTo>
                  <a:lnTo>
                    <a:pt x="1469575" y="0"/>
                  </a:lnTo>
                  <a:lnTo>
                    <a:pt x="1469575" y="1469575"/>
                  </a:lnTo>
                  <a:lnTo>
                    <a:pt x="0" y="1469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1286707">
            <a:off x="1106374" y="1931497"/>
            <a:ext cx="2088547" cy="2144849"/>
          </a:xfrm>
          <a:custGeom>
            <a:avLst/>
            <a:gdLst/>
            <a:ahLst/>
            <a:cxnLst/>
            <a:rect r="r" b="b" t="t" l="l"/>
            <a:pathLst>
              <a:path h="2144849" w="2088547">
                <a:moveTo>
                  <a:pt x="0" y="0"/>
                </a:moveTo>
                <a:lnTo>
                  <a:pt x="2088547" y="0"/>
                </a:lnTo>
                <a:lnTo>
                  <a:pt x="2088547" y="2144849"/>
                </a:lnTo>
                <a:lnTo>
                  <a:pt x="0" y="2144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214399" y="2979843"/>
            <a:ext cx="12316785" cy="6106013"/>
          </a:xfrm>
          <a:custGeom>
            <a:avLst/>
            <a:gdLst/>
            <a:ahLst/>
            <a:cxnLst/>
            <a:rect r="r" b="b" t="t" l="l"/>
            <a:pathLst>
              <a:path h="6106013" w="12316785">
                <a:moveTo>
                  <a:pt x="0" y="0"/>
                </a:moveTo>
                <a:lnTo>
                  <a:pt x="12316785" y="0"/>
                </a:lnTo>
                <a:lnTo>
                  <a:pt x="12316785" y="6106012"/>
                </a:lnTo>
                <a:lnTo>
                  <a:pt x="0" y="6106012"/>
                </a:lnTo>
                <a:lnTo>
                  <a:pt x="0" y="0"/>
                </a:lnTo>
                <a:close/>
              </a:path>
            </a:pathLst>
          </a:custGeom>
          <a:blipFill>
            <a:blip r:embed="rId6"/>
            <a:stretch>
              <a:fillRect l="0" t="0" r="0" b="0"/>
            </a:stretch>
          </a:blipFill>
        </p:spPr>
      </p:sp>
      <p:sp>
        <p:nvSpPr>
          <p:cNvPr name="TextBox 12" id="12"/>
          <p:cNvSpPr txBox="true"/>
          <p:nvPr/>
        </p:nvSpPr>
        <p:spPr>
          <a:xfrm rot="0">
            <a:off x="3514713" y="479054"/>
            <a:ext cx="11258574" cy="1144893"/>
          </a:xfrm>
          <a:prstGeom prst="rect">
            <a:avLst/>
          </a:prstGeom>
        </p:spPr>
        <p:txBody>
          <a:bodyPr anchor="t" rtlCol="false" tIns="0" lIns="0" bIns="0" rIns="0">
            <a:spAutoFit/>
          </a:bodyPr>
          <a:lstStyle/>
          <a:p>
            <a:pPr algn="ctr">
              <a:lnSpc>
                <a:spcPts val="8820"/>
              </a:lnSpc>
            </a:pPr>
            <a:r>
              <a:rPr lang="en-US" sz="6300">
                <a:solidFill>
                  <a:srgbClr val="000000"/>
                </a:solidFill>
                <a:latin typeface="Cubao"/>
              </a:rPr>
              <a:t>USE CASE</a:t>
            </a:r>
          </a:p>
        </p:txBody>
      </p:sp>
      <p:sp>
        <p:nvSpPr>
          <p:cNvPr name="TextBox 13" id="13"/>
          <p:cNvSpPr txBox="true"/>
          <p:nvPr/>
        </p:nvSpPr>
        <p:spPr>
          <a:xfrm rot="0">
            <a:off x="1028700" y="9248775"/>
            <a:ext cx="16230600" cy="505968"/>
          </a:xfrm>
          <a:prstGeom prst="rect">
            <a:avLst/>
          </a:prstGeom>
        </p:spPr>
        <p:txBody>
          <a:bodyPr anchor="t" rtlCol="false" tIns="0" lIns="0" bIns="0" rIns="0">
            <a:spAutoFit/>
          </a:bodyPr>
          <a:lstStyle/>
          <a:p>
            <a:pPr algn="ctr">
              <a:lnSpc>
                <a:spcPts val="4026"/>
              </a:lnSpc>
            </a:pPr>
            <a:r>
              <a:rPr lang="en-US" sz="3300">
                <a:solidFill>
                  <a:srgbClr val="000000"/>
                </a:solidFill>
                <a:latin typeface="Glacial Indifference Bold"/>
              </a:rPr>
              <a:t>ĐĂNG KÝ</a:t>
            </a:r>
          </a:p>
        </p:txBody>
      </p:sp>
      <p:sp>
        <p:nvSpPr>
          <p:cNvPr name="TextBox 14" id="14"/>
          <p:cNvSpPr txBox="true"/>
          <p:nvPr/>
        </p:nvSpPr>
        <p:spPr>
          <a:xfrm rot="0">
            <a:off x="1055456" y="2234755"/>
            <a:ext cx="16230600" cy="572643"/>
          </a:xfrm>
          <a:prstGeom prst="rect">
            <a:avLst/>
          </a:prstGeom>
        </p:spPr>
        <p:txBody>
          <a:bodyPr anchor="t" rtlCol="false" tIns="0" lIns="0" bIns="0" rIns="0">
            <a:spAutoFit/>
          </a:bodyPr>
          <a:lstStyle/>
          <a:p>
            <a:pPr algn="ctr">
              <a:lnSpc>
                <a:spcPts val="4026"/>
              </a:lnSpc>
            </a:pPr>
            <a:r>
              <a:rPr lang="en-US" sz="3300">
                <a:solidFill>
                  <a:srgbClr val="000000"/>
                </a:solidFill>
                <a:latin typeface="Bungee"/>
              </a:rPr>
              <a:t>NHỮNG CHỨC NĂNG KHÔNG CẦN ĐĂNG NHẬP</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61925" y="2185248"/>
            <a:ext cx="1410632" cy="1410632"/>
            <a:chOff x="0" y="0"/>
            <a:chExt cx="1880842" cy="1880842"/>
          </a:xfrm>
        </p:grpSpPr>
        <p:grpSp>
          <p:nvGrpSpPr>
            <p:cNvPr name="Group 3" id="3"/>
            <p:cNvGrpSpPr/>
            <p:nvPr/>
          </p:nvGrpSpPr>
          <p:grpSpPr>
            <a:xfrm rot="0">
              <a:off x="0" y="0"/>
              <a:ext cx="1880842" cy="188084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8B9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6" id="6"/>
            <p:cNvSpPr txBox="true"/>
            <p:nvPr/>
          </p:nvSpPr>
          <p:spPr>
            <a:xfrm rot="0">
              <a:off x="648971" y="-31121"/>
              <a:ext cx="557500" cy="1733535"/>
            </a:xfrm>
            <a:prstGeom prst="rect">
              <a:avLst/>
            </a:prstGeom>
          </p:spPr>
          <p:txBody>
            <a:bodyPr anchor="t" rtlCol="false" tIns="0" lIns="0" bIns="0" rIns="0">
              <a:spAutoFit/>
            </a:bodyPr>
            <a:lstStyle/>
            <a:p>
              <a:pPr algn="ctr">
                <a:lnSpc>
                  <a:spcPts val="10500"/>
                </a:lnSpc>
              </a:pPr>
              <a:r>
                <a:rPr lang="en-US" sz="7500">
                  <a:solidFill>
                    <a:srgbClr val="F6F6E9"/>
                  </a:solidFill>
                  <a:latin typeface="Cubao"/>
                </a:rPr>
                <a:t>1</a:t>
              </a:r>
            </a:p>
          </p:txBody>
        </p:sp>
      </p:grpSp>
      <p:grpSp>
        <p:nvGrpSpPr>
          <p:cNvPr name="Group 7" id="7"/>
          <p:cNvGrpSpPr/>
          <p:nvPr/>
        </p:nvGrpSpPr>
        <p:grpSpPr>
          <a:xfrm rot="0">
            <a:off x="-2225701" y="1028700"/>
            <a:ext cx="5539154" cy="276421"/>
            <a:chOff x="0" y="0"/>
            <a:chExt cx="1458872" cy="72802"/>
          </a:xfrm>
        </p:grpSpPr>
        <p:sp>
          <p:nvSpPr>
            <p:cNvPr name="Freeform 8" id="8"/>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9" id="9"/>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0">
            <a:off x="-2225701" y="1409896"/>
            <a:ext cx="5539154" cy="276421"/>
            <a:chOff x="0" y="0"/>
            <a:chExt cx="1458872" cy="72802"/>
          </a:xfrm>
        </p:grpSpPr>
        <p:sp>
          <p:nvSpPr>
            <p:cNvPr name="Freeform 11" id="11"/>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12" id="12"/>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0">
            <a:off x="-2225701" y="1791092"/>
            <a:ext cx="5539154" cy="276421"/>
            <a:chOff x="0" y="0"/>
            <a:chExt cx="1458872" cy="72802"/>
          </a:xfrm>
        </p:grpSpPr>
        <p:sp>
          <p:nvSpPr>
            <p:cNvPr name="Freeform 14" id="14"/>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15" id="15"/>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4978062" y="1028700"/>
            <a:ext cx="5539154" cy="276421"/>
            <a:chOff x="0" y="0"/>
            <a:chExt cx="1458872" cy="72802"/>
          </a:xfrm>
        </p:grpSpPr>
        <p:sp>
          <p:nvSpPr>
            <p:cNvPr name="Freeform 17" id="17"/>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18" id="18"/>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9" id="19"/>
          <p:cNvGrpSpPr/>
          <p:nvPr/>
        </p:nvGrpSpPr>
        <p:grpSpPr>
          <a:xfrm rot="0">
            <a:off x="14978062" y="1409896"/>
            <a:ext cx="5539154" cy="276421"/>
            <a:chOff x="0" y="0"/>
            <a:chExt cx="1458872" cy="72802"/>
          </a:xfrm>
        </p:grpSpPr>
        <p:sp>
          <p:nvSpPr>
            <p:cNvPr name="Freeform 20" id="20"/>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21" id="21"/>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22" id="22"/>
          <p:cNvGrpSpPr/>
          <p:nvPr/>
        </p:nvGrpSpPr>
        <p:grpSpPr>
          <a:xfrm rot="0">
            <a:off x="14978062" y="1791092"/>
            <a:ext cx="5539154" cy="276421"/>
            <a:chOff x="0" y="0"/>
            <a:chExt cx="1458872" cy="72802"/>
          </a:xfrm>
        </p:grpSpPr>
        <p:sp>
          <p:nvSpPr>
            <p:cNvPr name="Freeform 23" id="23"/>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24" id="24"/>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sp>
        <p:nvSpPr>
          <p:cNvPr name="Freeform 25" id="25"/>
          <p:cNvSpPr/>
          <p:nvPr/>
        </p:nvSpPr>
        <p:spPr>
          <a:xfrm flipH="false" flipV="false" rot="0">
            <a:off x="3313454" y="2185248"/>
            <a:ext cx="12531323" cy="8101752"/>
          </a:xfrm>
          <a:custGeom>
            <a:avLst/>
            <a:gdLst/>
            <a:ahLst/>
            <a:cxnLst/>
            <a:rect r="r" b="b" t="t" l="l"/>
            <a:pathLst>
              <a:path h="8101752" w="12531323">
                <a:moveTo>
                  <a:pt x="0" y="0"/>
                </a:moveTo>
                <a:lnTo>
                  <a:pt x="12531323" y="0"/>
                </a:lnTo>
                <a:lnTo>
                  <a:pt x="12531323" y="8101752"/>
                </a:lnTo>
                <a:lnTo>
                  <a:pt x="0" y="8101752"/>
                </a:lnTo>
                <a:lnTo>
                  <a:pt x="0" y="0"/>
                </a:lnTo>
                <a:close/>
              </a:path>
            </a:pathLst>
          </a:custGeom>
          <a:blipFill>
            <a:blip r:embed="rId2"/>
            <a:stretch>
              <a:fillRect l="0" t="0" r="-1670" b="0"/>
            </a:stretch>
          </a:blipFill>
        </p:spPr>
      </p:sp>
      <p:sp>
        <p:nvSpPr>
          <p:cNvPr name="TextBox 26" id="26"/>
          <p:cNvSpPr txBox="true"/>
          <p:nvPr/>
        </p:nvSpPr>
        <p:spPr>
          <a:xfrm rot="0">
            <a:off x="3633788" y="796981"/>
            <a:ext cx="11020425" cy="1352539"/>
          </a:xfrm>
          <a:prstGeom prst="rect">
            <a:avLst/>
          </a:prstGeom>
        </p:spPr>
        <p:txBody>
          <a:bodyPr anchor="t" rtlCol="false" tIns="0" lIns="0" bIns="0" rIns="0">
            <a:spAutoFit/>
          </a:bodyPr>
          <a:lstStyle/>
          <a:p>
            <a:pPr algn="ctr">
              <a:lnSpc>
                <a:spcPts val="10500"/>
              </a:lnSpc>
            </a:pPr>
            <a:r>
              <a:rPr lang="en-US" sz="7500">
                <a:solidFill>
                  <a:srgbClr val="000000"/>
                </a:solidFill>
                <a:latin typeface="Cubao"/>
              </a:rPr>
              <a:t>ACTIVITY DIAGRAMS</a:t>
            </a:r>
          </a:p>
        </p:txBody>
      </p:sp>
      <p:sp>
        <p:nvSpPr>
          <p:cNvPr name="TextBox 27" id="27"/>
          <p:cNvSpPr txBox="true"/>
          <p:nvPr/>
        </p:nvSpPr>
        <p:spPr>
          <a:xfrm rot="0">
            <a:off x="216838" y="3614930"/>
            <a:ext cx="5011930" cy="788035"/>
          </a:xfrm>
          <a:prstGeom prst="rect">
            <a:avLst/>
          </a:prstGeom>
        </p:spPr>
        <p:txBody>
          <a:bodyPr anchor="t" rtlCol="false" tIns="0" lIns="0" bIns="0" rIns="0">
            <a:spAutoFit/>
          </a:bodyPr>
          <a:lstStyle/>
          <a:p>
            <a:pPr>
              <a:lnSpc>
                <a:spcPts val="6440"/>
              </a:lnSpc>
            </a:pPr>
            <a:r>
              <a:rPr lang="en-US" sz="4600">
                <a:solidFill>
                  <a:srgbClr val="000000"/>
                </a:solidFill>
                <a:latin typeface="Glacial Indifference Bold"/>
              </a:rPr>
              <a:t>Đăng ký</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61925" y="2185248"/>
            <a:ext cx="1410632" cy="1410632"/>
            <a:chOff x="0" y="0"/>
            <a:chExt cx="1880842" cy="1880842"/>
          </a:xfrm>
        </p:grpSpPr>
        <p:grpSp>
          <p:nvGrpSpPr>
            <p:cNvPr name="Group 3" id="3"/>
            <p:cNvGrpSpPr/>
            <p:nvPr/>
          </p:nvGrpSpPr>
          <p:grpSpPr>
            <a:xfrm rot="0">
              <a:off x="0" y="0"/>
              <a:ext cx="1880842" cy="188084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8B9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6" id="6"/>
            <p:cNvSpPr txBox="true"/>
            <p:nvPr/>
          </p:nvSpPr>
          <p:spPr>
            <a:xfrm rot="0">
              <a:off x="648971" y="-31121"/>
              <a:ext cx="557500" cy="1733535"/>
            </a:xfrm>
            <a:prstGeom prst="rect">
              <a:avLst/>
            </a:prstGeom>
          </p:spPr>
          <p:txBody>
            <a:bodyPr anchor="t" rtlCol="false" tIns="0" lIns="0" bIns="0" rIns="0">
              <a:spAutoFit/>
            </a:bodyPr>
            <a:lstStyle/>
            <a:p>
              <a:pPr algn="ctr">
                <a:lnSpc>
                  <a:spcPts val="10500"/>
                </a:lnSpc>
              </a:pPr>
              <a:r>
                <a:rPr lang="en-US" sz="7500">
                  <a:solidFill>
                    <a:srgbClr val="F6F6E9"/>
                  </a:solidFill>
                  <a:latin typeface="Cubao"/>
                </a:rPr>
                <a:t>2</a:t>
              </a:r>
            </a:p>
          </p:txBody>
        </p:sp>
      </p:grpSp>
      <p:grpSp>
        <p:nvGrpSpPr>
          <p:cNvPr name="Group 7" id="7"/>
          <p:cNvGrpSpPr/>
          <p:nvPr/>
        </p:nvGrpSpPr>
        <p:grpSpPr>
          <a:xfrm rot="0">
            <a:off x="-2225701" y="1028700"/>
            <a:ext cx="5539154" cy="276421"/>
            <a:chOff x="0" y="0"/>
            <a:chExt cx="1458872" cy="72802"/>
          </a:xfrm>
        </p:grpSpPr>
        <p:sp>
          <p:nvSpPr>
            <p:cNvPr name="Freeform 8" id="8"/>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9" id="9"/>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0">
            <a:off x="-2225701" y="1409896"/>
            <a:ext cx="5539154" cy="276421"/>
            <a:chOff x="0" y="0"/>
            <a:chExt cx="1458872" cy="72802"/>
          </a:xfrm>
        </p:grpSpPr>
        <p:sp>
          <p:nvSpPr>
            <p:cNvPr name="Freeform 11" id="11"/>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12" id="12"/>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0">
            <a:off x="-2225701" y="1791092"/>
            <a:ext cx="5539154" cy="276421"/>
            <a:chOff x="0" y="0"/>
            <a:chExt cx="1458872" cy="72802"/>
          </a:xfrm>
        </p:grpSpPr>
        <p:sp>
          <p:nvSpPr>
            <p:cNvPr name="Freeform 14" id="14"/>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15" id="15"/>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4978062" y="1028700"/>
            <a:ext cx="5539154" cy="276421"/>
            <a:chOff x="0" y="0"/>
            <a:chExt cx="1458872" cy="72802"/>
          </a:xfrm>
        </p:grpSpPr>
        <p:sp>
          <p:nvSpPr>
            <p:cNvPr name="Freeform 17" id="17"/>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18" id="18"/>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9" id="19"/>
          <p:cNvGrpSpPr/>
          <p:nvPr/>
        </p:nvGrpSpPr>
        <p:grpSpPr>
          <a:xfrm rot="0">
            <a:off x="14978062" y="1409896"/>
            <a:ext cx="5539154" cy="276421"/>
            <a:chOff x="0" y="0"/>
            <a:chExt cx="1458872" cy="72802"/>
          </a:xfrm>
        </p:grpSpPr>
        <p:sp>
          <p:nvSpPr>
            <p:cNvPr name="Freeform 20" id="20"/>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21" id="21"/>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22" id="22"/>
          <p:cNvGrpSpPr/>
          <p:nvPr/>
        </p:nvGrpSpPr>
        <p:grpSpPr>
          <a:xfrm rot="0">
            <a:off x="14978062" y="1791092"/>
            <a:ext cx="5539154" cy="276421"/>
            <a:chOff x="0" y="0"/>
            <a:chExt cx="1458872" cy="72802"/>
          </a:xfrm>
        </p:grpSpPr>
        <p:sp>
          <p:nvSpPr>
            <p:cNvPr name="Freeform 23" id="23"/>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24" id="24"/>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sp>
        <p:nvSpPr>
          <p:cNvPr name="Freeform 25" id="25"/>
          <p:cNvSpPr/>
          <p:nvPr/>
        </p:nvSpPr>
        <p:spPr>
          <a:xfrm flipH="false" flipV="false" rot="0">
            <a:off x="3313454" y="2185248"/>
            <a:ext cx="14753998" cy="7913638"/>
          </a:xfrm>
          <a:custGeom>
            <a:avLst/>
            <a:gdLst/>
            <a:ahLst/>
            <a:cxnLst/>
            <a:rect r="r" b="b" t="t" l="l"/>
            <a:pathLst>
              <a:path h="7913638" w="14753998">
                <a:moveTo>
                  <a:pt x="0" y="0"/>
                </a:moveTo>
                <a:lnTo>
                  <a:pt x="14753998" y="0"/>
                </a:lnTo>
                <a:lnTo>
                  <a:pt x="14753998" y="7913639"/>
                </a:lnTo>
                <a:lnTo>
                  <a:pt x="0" y="7913639"/>
                </a:lnTo>
                <a:lnTo>
                  <a:pt x="0" y="0"/>
                </a:lnTo>
                <a:close/>
              </a:path>
            </a:pathLst>
          </a:custGeom>
          <a:blipFill>
            <a:blip r:embed="rId2"/>
            <a:stretch>
              <a:fillRect l="0" t="0" r="0" b="0"/>
            </a:stretch>
          </a:blipFill>
        </p:spPr>
      </p:sp>
      <p:sp>
        <p:nvSpPr>
          <p:cNvPr name="TextBox 26" id="26"/>
          <p:cNvSpPr txBox="true"/>
          <p:nvPr/>
        </p:nvSpPr>
        <p:spPr>
          <a:xfrm rot="0">
            <a:off x="3633788" y="796981"/>
            <a:ext cx="11020425" cy="1352539"/>
          </a:xfrm>
          <a:prstGeom prst="rect">
            <a:avLst/>
          </a:prstGeom>
        </p:spPr>
        <p:txBody>
          <a:bodyPr anchor="t" rtlCol="false" tIns="0" lIns="0" bIns="0" rIns="0">
            <a:spAutoFit/>
          </a:bodyPr>
          <a:lstStyle/>
          <a:p>
            <a:pPr algn="ctr">
              <a:lnSpc>
                <a:spcPts val="10500"/>
              </a:lnSpc>
            </a:pPr>
            <a:r>
              <a:rPr lang="en-US" sz="7500">
                <a:solidFill>
                  <a:srgbClr val="000000"/>
                </a:solidFill>
                <a:latin typeface="Cubao"/>
              </a:rPr>
              <a:t>ACTIVITY DIAGRAMS</a:t>
            </a:r>
          </a:p>
        </p:txBody>
      </p:sp>
      <p:sp>
        <p:nvSpPr>
          <p:cNvPr name="TextBox 27" id="27"/>
          <p:cNvSpPr txBox="true"/>
          <p:nvPr/>
        </p:nvSpPr>
        <p:spPr>
          <a:xfrm rot="0">
            <a:off x="216838" y="3614930"/>
            <a:ext cx="5011930" cy="788035"/>
          </a:xfrm>
          <a:prstGeom prst="rect">
            <a:avLst/>
          </a:prstGeom>
        </p:spPr>
        <p:txBody>
          <a:bodyPr anchor="t" rtlCol="false" tIns="0" lIns="0" bIns="0" rIns="0">
            <a:spAutoFit/>
          </a:bodyPr>
          <a:lstStyle/>
          <a:p>
            <a:pPr>
              <a:lnSpc>
                <a:spcPts val="6440"/>
              </a:lnSpc>
            </a:pPr>
            <a:r>
              <a:rPr lang="en-US" sz="4600">
                <a:solidFill>
                  <a:srgbClr val="000000"/>
                </a:solidFill>
                <a:latin typeface="Glacial Indifference Bold"/>
              </a:rPr>
              <a:t>Đăng nhập</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61925" y="2185248"/>
            <a:ext cx="1410632" cy="1410632"/>
            <a:chOff x="0" y="0"/>
            <a:chExt cx="1880842" cy="1880842"/>
          </a:xfrm>
        </p:grpSpPr>
        <p:grpSp>
          <p:nvGrpSpPr>
            <p:cNvPr name="Group 3" id="3"/>
            <p:cNvGrpSpPr/>
            <p:nvPr/>
          </p:nvGrpSpPr>
          <p:grpSpPr>
            <a:xfrm rot="0">
              <a:off x="0" y="0"/>
              <a:ext cx="1880842" cy="188084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8B9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6" id="6"/>
            <p:cNvSpPr txBox="true"/>
            <p:nvPr/>
          </p:nvSpPr>
          <p:spPr>
            <a:xfrm rot="0">
              <a:off x="648971" y="-31121"/>
              <a:ext cx="557500" cy="1733535"/>
            </a:xfrm>
            <a:prstGeom prst="rect">
              <a:avLst/>
            </a:prstGeom>
          </p:spPr>
          <p:txBody>
            <a:bodyPr anchor="t" rtlCol="false" tIns="0" lIns="0" bIns="0" rIns="0">
              <a:spAutoFit/>
            </a:bodyPr>
            <a:lstStyle/>
            <a:p>
              <a:pPr algn="ctr">
                <a:lnSpc>
                  <a:spcPts val="10500"/>
                </a:lnSpc>
              </a:pPr>
              <a:r>
                <a:rPr lang="en-US" sz="7500">
                  <a:solidFill>
                    <a:srgbClr val="F6F6E9"/>
                  </a:solidFill>
                  <a:latin typeface="Cubao"/>
                </a:rPr>
                <a:t>3</a:t>
              </a:r>
            </a:p>
          </p:txBody>
        </p:sp>
      </p:grpSp>
      <p:grpSp>
        <p:nvGrpSpPr>
          <p:cNvPr name="Group 7" id="7"/>
          <p:cNvGrpSpPr/>
          <p:nvPr/>
        </p:nvGrpSpPr>
        <p:grpSpPr>
          <a:xfrm rot="0">
            <a:off x="-2225701" y="1028700"/>
            <a:ext cx="5539154" cy="276421"/>
            <a:chOff x="0" y="0"/>
            <a:chExt cx="1458872" cy="72802"/>
          </a:xfrm>
        </p:grpSpPr>
        <p:sp>
          <p:nvSpPr>
            <p:cNvPr name="Freeform 8" id="8"/>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9" id="9"/>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0">
            <a:off x="-2225701" y="1409896"/>
            <a:ext cx="5539154" cy="276421"/>
            <a:chOff x="0" y="0"/>
            <a:chExt cx="1458872" cy="72802"/>
          </a:xfrm>
        </p:grpSpPr>
        <p:sp>
          <p:nvSpPr>
            <p:cNvPr name="Freeform 11" id="11"/>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12" id="12"/>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0">
            <a:off x="-2225701" y="1791092"/>
            <a:ext cx="5539154" cy="276421"/>
            <a:chOff x="0" y="0"/>
            <a:chExt cx="1458872" cy="72802"/>
          </a:xfrm>
        </p:grpSpPr>
        <p:sp>
          <p:nvSpPr>
            <p:cNvPr name="Freeform 14" id="14"/>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15" id="15"/>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4978062" y="1028700"/>
            <a:ext cx="5539154" cy="276421"/>
            <a:chOff x="0" y="0"/>
            <a:chExt cx="1458872" cy="72802"/>
          </a:xfrm>
        </p:grpSpPr>
        <p:sp>
          <p:nvSpPr>
            <p:cNvPr name="Freeform 17" id="17"/>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18" id="18"/>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9" id="19"/>
          <p:cNvGrpSpPr/>
          <p:nvPr/>
        </p:nvGrpSpPr>
        <p:grpSpPr>
          <a:xfrm rot="0">
            <a:off x="14978062" y="1409896"/>
            <a:ext cx="5539154" cy="276421"/>
            <a:chOff x="0" y="0"/>
            <a:chExt cx="1458872" cy="72802"/>
          </a:xfrm>
        </p:grpSpPr>
        <p:sp>
          <p:nvSpPr>
            <p:cNvPr name="Freeform 20" id="20"/>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21" id="21"/>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22" id="22"/>
          <p:cNvGrpSpPr/>
          <p:nvPr/>
        </p:nvGrpSpPr>
        <p:grpSpPr>
          <a:xfrm rot="0">
            <a:off x="14978062" y="1791092"/>
            <a:ext cx="5539154" cy="276421"/>
            <a:chOff x="0" y="0"/>
            <a:chExt cx="1458872" cy="72802"/>
          </a:xfrm>
        </p:grpSpPr>
        <p:sp>
          <p:nvSpPr>
            <p:cNvPr name="Freeform 23" id="23"/>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24" id="24"/>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sp>
        <p:nvSpPr>
          <p:cNvPr name="Freeform 25" id="25"/>
          <p:cNvSpPr/>
          <p:nvPr/>
        </p:nvSpPr>
        <p:spPr>
          <a:xfrm flipH="false" flipV="false" rot="0">
            <a:off x="3313454" y="2254294"/>
            <a:ext cx="13587104" cy="8032706"/>
          </a:xfrm>
          <a:custGeom>
            <a:avLst/>
            <a:gdLst/>
            <a:ahLst/>
            <a:cxnLst/>
            <a:rect r="r" b="b" t="t" l="l"/>
            <a:pathLst>
              <a:path h="8032706" w="13587104">
                <a:moveTo>
                  <a:pt x="0" y="0"/>
                </a:moveTo>
                <a:lnTo>
                  <a:pt x="13587104" y="0"/>
                </a:lnTo>
                <a:lnTo>
                  <a:pt x="13587104" y="8032706"/>
                </a:lnTo>
                <a:lnTo>
                  <a:pt x="0" y="8032706"/>
                </a:lnTo>
                <a:lnTo>
                  <a:pt x="0" y="0"/>
                </a:lnTo>
                <a:close/>
              </a:path>
            </a:pathLst>
          </a:custGeom>
          <a:blipFill>
            <a:blip r:embed="rId2"/>
            <a:stretch>
              <a:fillRect l="0" t="0" r="0" b="0"/>
            </a:stretch>
          </a:blipFill>
        </p:spPr>
      </p:sp>
      <p:sp>
        <p:nvSpPr>
          <p:cNvPr name="TextBox 26" id="26"/>
          <p:cNvSpPr txBox="true"/>
          <p:nvPr/>
        </p:nvSpPr>
        <p:spPr>
          <a:xfrm rot="0">
            <a:off x="3633788" y="796981"/>
            <a:ext cx="11020425" cy="1352539"/>
          </a:xfrm>
          <a:prstGeom prst="rect">
            <a:avLst/>
          </a:prstGeom>
        </p:spPr>
        <p:txBody>
          <a:bodyPr anchor="t" rtlCol="false" tIns="0" lIns="0" bIns="0" rIns="0">
            <a:spAutoFit/>
          </a:bodyPr>
          <a:lstStyle/>
          <a:p>
            <a:pPr algn="ctr">
              <a:lnSpc>
                <a:spcPts val="10500"/>
              </a:lnSpc>
            </a:pPr>
            <a:r>
              <a:rPr lang="en-US" sz="7500">
                <a:solidFill>
                  <a:srgbClr val="000000"/>
                </a:solidFill>
                <a:latin typeface="Cubao"/>
              </a:rPr>
              <a:t>ACTIVITY DIAGRAMS</a:t>
            </a:r>
          </a:p>
        </p:txBody>
      </p:sp>
      <p:sp>
        <p:nvSpPr>
          <p:cNvPr name="TextBox 27" id="27"/>
          <p:cNvSpPr txBox="true"/>
          <p:nvPr/>
        </p:nvSpPr>
        <p:spPr>
          <a:xfrm rot="0">
            <a:off x="216838" y="3614930"/>
            <a:ext cx="5011930" cy="788035"/>
          </a:xfrm>
          <a:prstGeom prst="rect">
            <a:avLst/>
          </a:prstGeom>
        </p:spPr>
        <p:txBody>
          <a:bodyPr anchor="t" rtlCol="false" tIns="0" lIns="0" bIns="0" rIns="0">
            <a:spAutoFit/>
          </a:bodyPr>
          <a:lstStyle/>
          <a:p>
            <a:pPr>
              <a:lnSpc>
                <a:spcPts val="6440"/>
              </a:lnSpc>
            </a:pPr>
            <a:r>
              <a:rPr lang="en-US" sz="4600">
                <a:solidFill>
                  <a:srgbClr val="000000"/>
                </a:solidFill>
                <a:latin typeface="Glacial Indifference Bold"/>
              </a:rPr>
              <a:t>Tài khoản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61925" y="2185248"/>
            <a:ext cx="1410632" cy="1410632"/>
            <a:chOff x="0" y="0"/>
            <a:chExt cx="1880842" cy="1880842"/>
          </a:xfrm>
        </p:grpSpPr>
        <p:grpSp>
          <p:nvGrpSpPr>
            <p:cNvPr name="Group 3" id="3"/>
            <p:cNvGrpSpPr/>
            <p:nvPr/>
          </p:nvGrpSpPr>
          <p:grpSpPr>
            <a:xfrm rot="0">
              <a:off x="0" y="0"/>
              <a:ext cx="1880842" cy="188084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8B9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6" id="6"/>
            <p:cNvSpPr txBox="true"/>
            <p:nvPr/>
          </p:nvSpPr>
          <p:spPr>
            <a:xfrm rot="0">
              <a:off x="648971" y="-31121"/>
              <a:ext cx="557500" cy="1733535"/>
            </a:xfrm>
            <a:prstGeom prst="rect">
              <a:avLst/>
            </a:prstGeom>
          </p:spPr>
          <p:txBody>
            <a:bodyPr anchor="t" rtlCol="false" tIns="0" lIns="0" bIns="0" rIns="0">
              <a:spAutoFit/>
            </a:bodyPr>
            <a:lstStyle/>
            <a:p>
              <a:pPr algn="ctr">
                <a:lnSpc>
                  <a:spcPts val="10500"/>
                </a:lnSpc>
              </a:pPr>
              <a:r>
                <a:rPr lang="en-US" sz="7500">
                  <a:solidFill>
                    <a:srgbClr val="F6F6E9"/>
                  </a:solidFill>
                  <a:latin typeface="Cubao"/>
                </a:rPr>
                <a:t>4</a:t>
              </a:r>
            </a:p>
          </p:txBody>
        </p:sp>
      </p:grpSp>
      <p:grpSp>
        <p:nvGrpSpPr>
          <p:cNvPr name="Group 7" id="7"/>
          <p:cNvGrpSpPr/>
          <p:nvPr/>
        </p:nvGrpSpPr>
        <p:grpSpPr>
          <a:xfrm rot="0">
            <a:off x="-2225701" y="1028700"/>
            <a:ext cx="5539154" cy="276421"/>
            <a:chOff x="0" y="0"/>
            <a:chExt cx="1458872" cy="72802"/>
          </a:xfrm>
        </p:grpSpPr>
        <p:sp>
          <p:nvSpPr>
            <p:cNvPr name="Freeform 8" id="8"/>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9" id="9"/>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0">
            <a:off x="-2225701" y="1409896"/>
            <a:ext cx="5539154" cy="276421"/>
            <a:chOff x="0" y="0"/>
            <a:chExt cx="1458872" cy="72802"/>
          </a:xfrm>
        </p:grpSpPr>
        <p:sp>
          <p:nvSpPr>
            <p:cNvPr name="Freeform 11" id="11"/>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12" id="12"/>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0">
            <a:off x="-2225701" y="1791092"/>
            <a:ext cx="5539154" cy="276421"/>
            <a:chOff x="0" y="0"/>
            <a:chExt cx="1458872" cy="72802"/>
          </a:xfrm>
        </p:grpSpPr>
        <p:sp>
          <p:nvSpPr>
            <p:cNvPr name="Freeform 14" id="14"/>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15" id="15"/>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4978062" y="1028700"/>
            <a:ext cx="5539154" cy="276421"/>
            <a:chOff x="0" y="0"/>
            <a:chExt cx="1458872" cy="72802"/>
          </a:xfrm>
        </p:grpSpPr>
        <p:sp>
          <p:nvSpPr>
            <p:cNvPr name="Freeform 17" id="17"/>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18" id="18"/>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9" id="19"/>
          <p:cNvGrpSpPr/>
          <p:nvPr/>
        </p:nvGrpSpPr>
        <p:grpSpPr>
          <a:xfrm rot="0">
            <a:off x="14978062" y="1409896"/>
            <a:ext cx="5539154" cy="276421"/>
            <a:chOff x="0" y="0"/>
            <a:chExt cx="1458872" cy="72802"/>
          </a:xfrm>
        </p:grpSpPr>
        <p:sp>
          <p:nvSpPr>
            <p:cNvPr name="Freeform 20" id="20"/>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21" id="21"/>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22" id="22"/>
          <p:cNvGrpSpPr/>
          <p:nvPr/>
        </p:nvGrpSpPr>
        <p:grpSpPr>
          <a:xfrm rot="0">
            <a:off x="14978062" y="1791092"/>
            <a:ext cx="5539154" cy="276421"/>
            <a:chOff x="0" y="0"/>
            <a:chExt cx="1458872" cy="72802"/>
          </a:xfrm>
        </p:grpSpPr>
        <p:sp>
          <p:nvSpPr>
            <p:cNvPr name="Freeform 23" id="23"/>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24" id="24"/>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sp>
        <p:nvSpPr>
          <p:cNvPr name="Freeform 25" id="25"/>
          <p:cNvSpPr/>
          <p:nvPr/>
        </p:nvSpPr>
        <p:spPr>
          <a:xfrm flipH="false" flipV="false" rot="0">
            <a:off x="7812020" y="2149519"/>
            <a:ext cx="2663959" cy="7964414"/>
          </a:xfrm>
          <a:custGeom>
            <a:avLst/>
            <a:gdLst/>
            <a:ahLst/>
            <a:cxnLst/>
            <a:rect r="r" b="b" t="t" l="l"/>
            <a:pathLst>
              <a:path h="7964414" w="2663959">
                <a:moveTo>
                  <a:pt x="0" y="0"/>
                </a:moveTo>
                <a:lnTo>
                  <a:pt x="2663960" y="0"/>
                </a:lnTo>
                <a:lnTo>
                  <a:pt x="2663960" y="7964414"/>
                </a:lnTo>
                <a:lnTo>
                  <a:pt x="0" y="7964414"/>
                </a:lnTo>
                <a:lnTo>
                  <a:pt x="0" y="0"/>
                </a:lnTo>
                <a:close/>
              </a:path>
            </a:pathLst>
          </a:custGeom>
          <a:blipFill>
            <a:blip r:embed="rId2"/>
            <a:stretch>
              <a:fillRect l="0" t="0" r="0" b="0"/>
            </a:stretch>
          </a:blipFill>
        </p:spPr>
      </p:sp>
      <p:sp>
        <p:nvSpPr>
          <p:cNvPr name="TextBox 26" id="26"/>
          <p:cNvSpPr txBox="true"/>
          <p:nvPr/>
        </p:nvSpPr>
        <p:spPr>
          <a:xfrm rot="0">
            <a:off x="3633788" y="796981"/>
            <a:ext cx="11020425" cy="1352539"/>
          </a:xfrm>
          <a:prstGeom prst="rect">
            <a:avLst/>
          </a:prstGeom>
        </p:spPr>
        <p:txBody>
          <a:bodyPr anchor="t" rtlCol="false" tIns="0" lIns="0" bIns="0" rIns="0">
            <a:spAutoFit/>
          </a:bodyPr>
          <a:lstStyle/>
          <a:p>
            <a:pPr algn="ctr">
              <a:lnSpc>
                <a:spcPts val="10500"/>
              </a:lnSpc>
            </a:pPr>
            <a:r>
              <a:rPr lang="en-US" sz="7500">
                <a:solidFill>
                  <a:srgbClr val="000000"/>
                </a:solidFill>
                <a:latin typeface="Cubao"/>
              </a:rPr>
              <a:t>ACTIVITY DIAGRAMS</a:t>
            </a:r>
          </a:p>
        </p:txBody>
      </p:sp>
      <p:sp>
        <p:nvSpPr>
          <p:cNvPr name="TextBox 27" id="27"/>
          <p:cNvSpPr txBox="true"/>
          <p:nvPr/>
        </p:nvSpPr>
        <p:spPr>
          <a:xfrm rot="0">
            <a:off x="216838" y="3614930"/>
            <a:ext cx="5011930" cy="788035"/>
          </a:xfrm>
          <a:prstGeom prst="rect">
            <a:avLst/>
          </a:prstGeom>
        </p:spPr>
        <p:txBody>
          <a:bodyPr anchor="t" rtlCol="false" tIns="0" lIns="0" bIns="0" rIns="0">
            <a:spAutoFit/>
          </a:bodyPr>
          <a:lstStyle/>
          <a:p>
            <a:pPr>
              <a:lnSpc>
                <a:spcPts val="6440"/>
              </a:lnSpc>
            </a:pPr>
            <a:r>
              <a:rPr lang="en-US" sz="4600">
                <a:solidFill>
                  <a:srgbClr val="000000"/>
                </a:solidFill>
                <a:latin typeface="Glacial Indifference Bold"/>
              </a:rPr>
              <a:t>Sản phẩm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5400000">
            <a:off x="2638529" y="1689570"/>
            <a:ext cx="18288000" cy="276421"/>
            <a:chOff x="0" y="0"/>
            <a:chExt cx="4816593" cy="72802"/>
          </a:xfrm>
        </p:grpSpPr>
        <p:sp>
          <p:nvSpPr>
            <p:cNvPr name="Freeform 3" id="3"/>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468B91"/>
            </a:solidFill>
          </p:spPr>
        </p:sp>
        <p:sp>
          <p:nvSpPr>
            <p:cNvPr name="TextBox 4" id="4"/>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5400000">
            <a:off x="2257333" y="1689570"/>
            <a:ext cx="18288000" cy="276421"/>
            <a:chOff x="0" y="0"/>
            <a:chExt cx="4816593" cy="72802"/>
          </a:xfrm>
        </p:grpSpPr>
        <p:sp>
          <p:nvSpPr>
            <p:cNvPr name="Freeform 6" id="6"/>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7B9A1"/>
            </a:solidFill>
          </p:spPr>
        </p:sp>
        <p:sp>
          <p:nvSpPr>
            <p:cNvPr name="TextBox 7" id="7"/>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8" id="8"/>
          <p:cNvGrpSpPr/>
          <p:nvPr/>
        </p:nvGrpSpPr>
        <p:grpSpPr>
          <a:xfrm rot="5400000">
            <a:off x="1876137" y="1689570"/>
            <a:ext cx="18288000" cy="276421"/>
            <a:chOff x="0" y="0"/>
            <a:chExt cx="4816593" cy="72802"/>
          </a:xfrm>
        </p:grpSpPr>
        <p:sp>
          <p:nvSpPr>
            <p:cNvPr name="Freeform 9" id="9"/>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10" id="10"/>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sp>
        <p:nvSpPr>
          <p:cNvPr name="Freeform 11" id="11"/>
          <p:cNvSpPr/>
          <p:nvPr/>
        </p:nvSpPr>
        <p:spPr>
          <a:xfrm flipH="false" flipV="false" rot="0">
            <a:off x="12811501" y="2919600"/>
            <a:ext cx="4447799" cy="4447799"/>
          </a:xfrm>
          <a:custGeom>
            <a:avLst/>
            <a:gdLst/>
            <a:ahLst/>
            <a:cxnLst/>
            <a:rect r="r" b="b" t="t" l="l"/>
            <a:pathLst>
              <a:path h="4447799" w="4447799">
                <a:moveTo>
                  <a:pt x="0" y="0"/>
                </a:moveTo>
                <a:lnTo>
                  <a:pt x="4447799" y="0"/>
                </a:lnTo>
                <a:lnTo>
                  <a:pt x="4447799" y="4447800"/>
                </a:lnTo>
                <a:lnTo>
                  <a:pt x="0" y="4447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0" y="0"/>
            <a:ext cx="9924838" cy="10287000"/>
            <a:chOff x="0" y="0"/>
            <a:chExt cx="2613949" cy="2709333"/>
          </a:xfrm>
        </p:grpSpPr>
        <p:sp>
          <p:nvSpPr>
            <p:cNvPr name="Freeform 13" id="13"/>
            <p:cNvSpPr/>
            <p:nvPr/>
          </p:nvSpPr>
          <p:spPr>
            <a:xfrm flipH="false" flipV="false" rot="0">
              <a:off x="0" y="0"/>
              <a:ext cx="2613949" cy="2709333"/>
            </a:xfrm>
            <a:custGeom>
              <a:avLst/>
              <a:gdLst/>
              <a:ahLst/>
              <a:cxnLst/>
              <a:rect r="r" b="b" t="t" l="l"/>
              <a:pathLst>
                <a:path h="2709333" w="2613949">
                  <a:moveTo>
                    <a:pt x="0" y="0"/>
                  </a:moveTo>
                  <a:lnTo>
                    <a:pt x="2613949" y="0"/>
                  </a:lnTo>
                  <a:lnTo>
                    <a:pt x="2613949" y="2709333"/>
                  </a:lnTo>
                  <a:lnTo>
                    <a:pt x="0" y="2709333"/>
                  </a:lnTo>
                  <a:close/>
                </a:path>
              </a:pathLst>
            </a:custGeom>
            <a:solidFill>
              <a:srgbClr val="F6F6E9"/>
            </a:solidFill>
          </p:spPr>
        </p:sp>
        <p:sp>
          <p:nvSpPr>
            <p:cNvPr name="TextBox 14" id="14"/>
            <p:cNvSpPr txBox="true"/>
            <p:nvPr/>
          </p:nvSpPr>
          <p:spPr>
            <a:xfrm>
              <a:off x="0" y="-38100"/>
              <a:ext cx="2613949" cy="2747433"/>
            </a:xfrm>
            <a:prstGeom prst="rect">
              <a:avLst/>
            </a:prstGeom>
          </p:spPr>
          <p:txBody>
            <a:bodyPr anchor="ctr" rtlCol="false" tIns="50800" lIns="50800" bIns="50800" rIns="50800"/>
            <a:lstStyle/>
            <a:p>
              <a:pPr algn="ctr">
                <a:lnSpc>
                  <a:spcPts val="2041"/>
                </a:lnSpc>
              </a:pPr>
            </a:p>
          </p:txBody>
        </p:sp>
      </p:grpSp>
      <p:grpSp>
        <p:nvGrpSpPr>
          <p:cNvPr name="Group 15" id="15"/>
          <p:cNvGrpSpPr/>
          <p:nvPr/>
        </p:nvGrpSpPr>
        <p:grpSpPr>
          <a:xfrm rot="0">
            <a:off x="2011344" y="1164849"/>
            <a:ext cx="6630327" cy="1707126"/>
            <a:chOff x="0" y="0"/>
            <a:chExt cx="1746259" cy="449614"/>
          </a:xfrm>
        </p:grpSpPr>
        <p:sp>
          <p:nvSpPr>
            <p:cNvPr name="Freeform 16" id="16"/>
            <p:cNvSpPr/>
            <p:nvPr/>
          </p:nvSpPr>
          <p:spPr>
            <a:xfrm flipH="false" flipV="false" rot="0">
              <a:off x="0" y="0"/>
              <a:ext cx="1746259" cy="449614"/>
            </a:xfrm>
            <a:custGeom>
              <a:avLst/>
              <a:gdLst/>
              <a:ahLst/>
              <a:cxnLst/>
              <a:rect r="r" b="b" t="t" l="l"/>
              <a:pathLst>
                <a:path h="449614" w="1746259">
                  <a:moveTo>
                    <a:pt x="59550" y="0"/>
                  </a:moveTo>
                  <a:lnTo>
                    <a:pt x="1686709" y="0"/>
                  </a:lnTo>
                  <a:cubicBezTo>
                    <a:pt x="1719597" y="0"/>
                    <a:pt x="1746259" y="26662"/>
                    <a:pt x="1746259" y="59550"/>
                  </a:cubicBezTo>
                  <a:lnTo>
                    <a:pt x="1746259" y="390063"/>
                  </a:lnTo>
                  <a:cubicBezTo>
                    <a:pt x="1746259" y="422952"/>
                    <a:pt x="1719597" y="449614"/>
                    <a:pt x="1686709" y="449614"/>
                  </a:cubicBezTo>
                  <a:lnTo>
                    <a:pt x="59550" y="449614"/>
                  </a:lnTo>
                  <a:cubicBezTo>
                    <a:pt x="26662" y="449614"/>
                    <a:pt x="0" y="422952"/>
                    <a:pt x="0" y="390063"/>
                  </a:cubicBezTo>
                  <a:lnTo>
                    <a:pt x="0" y="59550"/>
                  </a:lnTo>
                  <a:cubicBezTo>
                    <a:pt x="0" y="26662"/>
                    <a:pt x="26662" y="0"/>
                    <a:pt x="59550" y="0"/>
                  </a:cubicBezTo>
                  <a:close/>
                </a:path>
              </a:pathLst>
            </a:custGeom>
            <a:solidFill>
              <a:srgbClr val="468B91"/>
            </a:solidFill>
          </p:spPr>
        </p:sp>
        <p:sp>
          <p:nvSpPr>
            <p:cNvPr name="TextBox 17" id="17"/>
            <p:cNvSpPr txBox="true"/>
            <p:nvPr/>
          </p:nvSpPr>
          <p:spPr>
            <a:xfrm>
              <a:off x="0" y="-38100"/>
              <a:ext cx="1746259" cy="487714"/>
            </a:xfrm>
            <a:prstGeom prst="rect">
              <a:avLst/>
            </a:prstGeom>
          </p:spPr>
          <p:txBody>
            <a:bodyPr anchor="ctr" rtlCol="false" tIns="50800" lIns="50800" bIns="50800" rIns="50800"/>
            <a:lstStyle/>
            <a:p>
              <a:pPr algn="ctr">
                <a:lnSpc>
                  <a:spcPts val="2041"/>
                </a:lnSpc>
              </a:pPr>
            </a:p>
          </p:txBody>
        </p:sp>
      </p:grpSp>
      <p:sp>
        <p:nvSpPr>
          <p:cNvPr name="TextBox 18" id="18"/>
          <p:cNvSpPr txBox="true"/>
          <p:nvPr/>
        </p:nvSpPr>
        <p:spPr>
          <a:xfrm rot="0">
            <a:off x="2424413" y="1293566"/>
            <a:ext cx="5742762" cy="1202043"/>
          </a:xfrm>
          <a:prstGeom prst="rect">
            <a:avLst/>
          </a:prstGeom>
        </p:spPr>
        <p:txBody>
          <a:bodyPr anchor="t" rtlCol="false" tIns="0" lIns="0" bIns="0" rIns="0">
            <a:spAutoFit/>
          </a:bodyPr>
          <a:lstStyle/>
          <a:p>
            <a:pPr algn="ctr">
              <a:lnSpc>
                <a:spcPts val="8820"/>
              </a:lnSpc>
            </a:pPr>
            <a:r>
              <a:rPr lang="en-US" sz="6300">
                <a:solidFill>
                  <a:srgbClr val="F6F6E9"/>
                </a:solidFill>
                <a:latin typeface="Bungee"/>
              </a:rPr>
              <a:t>Mục lục</a:t>
            </a:r>
          </a:p>
        </p:txBody>
      </p:sp>
      <p:sp>
        <p:nvSpPr>
          <p:cNvPr name="TextBox 19" id="19"/>
          <p:cNvSpPr txBox="true"/>
          <p:nvPr/>
        </p:nvSpPr>
        <p:spPr>
          <a:xfrm rot="0">
            <a:off x="1094468" y="3286760"/>
            <a:ext cx="8892109" cy="6381750"/>
          </a:xfrm>
          <a:prstGeom prst="rect">
            <a:avLst/>
          </a:prstGeom>
        </p:spPr>
        <p:txBody>
          <a:bodyPr anchor="t" rtlCol="false" tIns="0" lIns="0" bIns="0" rIns="0">
            <a:spAutoFit/>
          </a:bodyPr>
          <a:lstStyle/>
          <a:p>
            <a:pPr algn="ctr">
              <a:lnSpc>
                <a:spcPts val="4200"/>
              </a:lnSpc>
            </a:pPr>
            <a:r>
              <a:rPr lang="en-US" sz="3000">
                <a:solidFill>
                  <a:srgbClr val="000000"/>
                </a:solidFill>
                <a:latin typeface="Faustina"/>
              </a:rPr>
              <a:t>Đặt vấn đề</a:t>
            </a:r>
          </a:p>
          <a:p>
            <a:pPr algn="ctr">
              <a:lnSpc>
                <a:spcPts val="4200"/>
              </a:lnSpc>
            </a:pPr>
            <a:r>
              <a:rPr lang="en-US" sz="3000">
                <a:solidFill>
                  <a:srgbClr val="000000"/>
                </a:solidFill>
                <a:latin typeface="Faustina"/>
              </a:rPr>
              <a:t>I. Đặt tả yêu cầu</a:t>
            </a:r>
          </a:p>
          <a:p>
            <a:pPr algn="ctr">
              <a:lnSpc>
                <a:spcPts val="4200"/>
              </a:lnSpc>
            </a:pPr>
            <a:r>
              <a:rPr lang="en-US" sz="3000">
                <a:solidFill>
                  <a:srgbClr val="000000"/>
                </a:solidFill>
                <a:latin typeface="Faustina"/>
              </a:rPr>
              <a:t>II. Use case và Activity diagram</a:t>
            </a:r>
          </a:p>
          <a:p>
            <a:pPr algn="ctr">
              <a:lnSpc>
                <a:spcPts val="4200"/>
              </a:lnSpc>
            </a:pPr>
            <a:r>
              <a:rPr lang="en-US" sz="3000">
                <a:solidFill>
                  <a:srgbClr val="000000"/>
                </a:solidFill>
                <a:latin typeface="Faustina"/>
              </a:rPr>
              <a:t>III. Test Plan</a:t>
            </a:r>
          </a:p>
          <a:p>
            <a:pPr algn="ctr">
              <a:lnSpc>
                <a:spcPts val="4200"/>
              </a:lnSpc>
            </a:pPr>
            <a:r>
              <a:rPr lang="en-US" sz="3000">
                <a:solidFill>
                  <a:srgbClr val="000000"/>
                </a:solidFill>
                <a:latin typeface="Faustina"/>
              </a:rPr>
              <a:t>IV. Test Design</a:t>
            </a:r>
          </a:p>
          <a:p>
            <a:pPr algn="ctr">
              <a:lnSpc>
                <a:spcPts val="4200"/>
              </a:lnSpc>
            </a:pPr>
            <a:r>
              <a:rPr lang="en-US" sz="3000">
                <a:solidFill>
                  <a:srgbClr val="000000"/>
                </a:solidFill>
                <a:latin typeface="Faustina"/>
              </a:rPr>
              <a:t>V. Test Case</a:t>
            </a:r>
          </a:p>
          <a:p>
            <a:pPr algn="ctr">
              <a:lnSpc>
                <a:spcPts val="4200"/>
              </a:lnSpc>
            </a:pPr>
            <a:r>
              <a:rPr lang="en-US" sz="3000">
                <a:solidFill>
                  <a:srgbClr val="000000"/>
                </a:solidFill>
                <a:latin typeface="Faustina"/>
              </a:rPr>
              <a:t>VI. Test Defect</a:t>
            </a:r>
          </a:p>
          <a:p>
            <a:pPr algn="ctr">
              <a:lnSpc>
                <a:spcPts val="4200"/>
              </a:lnSpc>
            </a:pPr>
            <a:r>
              <a:rPr lang="en-US" sz="3000">
                <a:solidFill>
                  <a:srgbClr val="000000"/>
                </a:solidFill>
                <a:latin typeface="Faustina"/>
              </a:rPr>
              <a:t>VII. Retesting</a:t>
            </a:r>
          </a:p>
          <a:p>
            <a:pPr algn="ctr">
              <a:lnSpc>
                <a:spcPts val="4200"/>
              </a:lnSpc>
            </a:pPr>
            <a:r>
              <a:rPr lang="en-US" sz="3000">
                <a:solidFill>
                  <a:srgbClr val="000000"/>
                </a:solidFill>
                <a:latin typeface="Faustina"/>
              </a:rPr>
              <a:t>VIII. Test Report</a:t>
            </a:r>
          </a:p>
          <a:p>
            <a:pPr algn="ctr">
              <a:lnSpc>
                <a:spcPts val="4200"/>
              </a:lnSpc>
            </a:pPr>
            <a:r>
              <a:rPr lang="en-US" sz="3000">
                <a:solidFill>
                  <a:srgbClr val="000000"/>
                </a:solidFill>
                <a:latin typeface="Faustina"/>
              </a:rPr>
              <a:t>IX. Report</a:t>
            </a:r>
          </a:p>
          <a:p>
            <a:pPr algn="ctr">
              <a:lnSpc>
                <a:spcPts val="4200"/>
              </a:lnSpc>
            </a:pPr>
            <a:r>
              <a:rPr lang="en-US" sz="3000">
                <a:solidFill>
                  <a:srgbClr val="000000"/>
                </a:solidFill>
                <a:latin typeface="Faustina"/>
              </a:rPr>
              <a:t>X. Bảng phân công công việc trên Jira</a:t>
            </a:r>
          </a:p>
          <a:p>
            <a:pPr algn="ctr">
              <a:lnSpc>
                <a:spcPts val="4200"/>
              </a:lnSpc>
            </a:pPr>
            <a:r>
              <a:rPr lang="en-US" sz="3000">
                <a:solidFill>
                  <a:srgbClr val="000000"/>
                </a:solidFill>
                <a:latin typeface="Faustina"/>
              </a:rPr>
              <a:t>XI. Lời cảm ơn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61925" y="2185248"/>
            <a:ext cx="1410632" cy="1410632"/>
            <a:chOff x="0" y="0"/>
            <a:chExt cx="1880842" cy="1880842"/>
          </a:xfrm>
        </p:grpSpPr>
        <p:grpSp>
          <p:nvGrpSpPr>
            <p:cNvPr name="Group 3" id="3"/>
            <p:cNvGrpSpPr/>
            <p:nvPr/>
          </p:nvGrpSpPr>
          <p:grpSpPr>
            <a:xfrm rot="0">
              <a:off x="0" y="0"/>
              <a:ext cx="1880842" cy="188084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8B9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6" id="6"/>
            <p:cNvSpPr txBox="true"/>
            <p:nvPr/>
          </p:nvSpPr>
          <p:spPr>
            <a:xfrm rot="0">
              <a:off x="648971" y="-31121"/>
              <a:ext cx="557500" cy="1733535"/>
            </a:xfrm>
            <a:prstGeom prst="rect">
              <a:avLst/>
            </a:prstGeom>
          </p:spPr>
          <p:txBody>
            <a:bodyPr anchor="t" rtlCol="false" tIns="0" lIns="0" bIns="0" rIns="0">
              <a:spAutoFit/>
            </a:bodyPr>
            <a:lstStyle/>
            <a:p>
              <a:pPr algn="ctr">
                <a:lnSpc>
                  <a:spcPts val="10500"/>
                </a:lnSpc>
              </a:pPr>
              <a:r>
                <a:rPr lang="en-US" sz="7500">
                  <a:solidFill>
                    <a:srgbClr val="F6F6E9"/>
                  </a:solidFill>
                  <a:latin typeface="Cubao"/>
                </a:rPr>
                <a:t>5</a:t>
              </a:r>
            </a:p>
          </p:txBody>
        </p:sp>
      </p:grpSp>
      <p:grpSp>
        <p:nvGrpSpPr>
          <p:cNvPr name="Group 7" id="7"/>
          <p:cNvGrpSpPr/>
          <p:nvPr/>
        </p:nvGrpSpPr>
        <p:grpSpPr>
          <a:xfrm rot="0">
            <a:off x="-2225701" y="1028700"/>
            <a:ext cx="5539154" cy="276421"/>
            <a:chOff x="0" y="0"/>
            <a:chExt cx="1458872" cy="72802"/>
          </a:xfrm>
        </p:grpSpPr>
        <p:sp>
          <p:nvSpPr>
            <p:cNvPr name="Freeform 8" id="8"/>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9" id="9"/>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0">
            <a:off x="-2225701" y="1409896"/>
            <a:ext cx="5539154" cy="276421"/>
            <a:chOff x="0" y="0"/>
            <a:chExt cx="1458872" cy="72802"/>
          </a:xfrm>
        </p:grpSpPr>
        <p:sp>
          <p:nvSpPr>
            <p:cNvPr name="Freeform 11" id="11"/>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12" id="12"/>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0">
            <a:off x="-2225701" y="1791092"/>
            <a:ext cx="5539154" cy="276421"/>
            <a:chOff x="0" y="0"/>
            <a:chExt cx="1458872" cy="72802"/>
          </a:xfrm>
        </p:grpSpPr>
        <p:sp>
          <p:nvSpPr>
            <p:cNvPr name="Freeform 14" id="14"/>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15" id="15"/>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4978062" y="1028700"/>
            <a:ext cx="5539154" cy="276421"/>
            <a:chOff x="0" y="0"/>
            <a:chExt cx="1458872" cy="72802"/>
          </a:xfrm>
        </p:grpSpPr>
        <p:sp>
          <p:nvSpPr>
            <p:cNvPr name="Freeform 17" id="17"/>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18" id="18"/>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9" id="19"/>
          <p:cNvGrpSpPr/>
          <p:nvPr/>
        </p:nvGrpSpPr>
        <p:grpSpPr>
          <a:xfrm rot="0">
            <a:off x="14978062" y="1409896"/>
            <a:ext cx="5539154" cy="276421"/>
            <a:chOff x="0" y="0"/>
            <a:chExt cx="1458872" cy="72802"/>
          </a:xfrm>
        </p:grpSpPr>
        <p:sp>
          <p:nvSpPr>
            <p:cNvPr name="Freeform 20" id="20"/>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21" id="21"/>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22" id="22"/>
          <p:cNvGrpSpPr/>
          <p:nvPr/>
        </p:nvGrpSpPr>
        <p:grpSpPr>
          <a:xfrm rot="0">
            <a:off x="14978062" y="1791092"/>
            <a:ext cx="5539154" cy="276421"/>
            <a:chOff x="0" y="0"/>
            <a:chExt cx="1458872" cy="72802"/>
          </a:xfrm>
        </p:grpSpPr>
        <p:sp>
          <p:nvSpPr>
            <p:cNvPr name="Freeform 23" id="23"/>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24" id="24"/>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sp>
        <p:nvSpPr>
          <p:cNvPr name="Freeform 25" id="25"/>
          <p:cNvSpPr/>
          <p:nvPr/>
        </p:nvSpPr>
        <p:spPr>
          <a:xfrm flipH="false" flipV="false" rot="0">
            <a:off x="4876131" y="2185248"/>
            <a:ext cx="8535738" cy="7943500"/>
          </a:xfrm>
          <a:custGeom>
            <a:avLst/>
            <a:gdLst/>
            <a:ahLst/>
            <a:cxnLst/>
            <a:rect r="r" b="b" t="t" l="l"/>
            <a:pathLst>
              <a:path h="7943500" w="8535738">
                <a:moveTo>
                  <a:pt x="0" y="0"/>
                </a:moveTo>
                <a:lnTo>
                  <a:pt x="8535738" y="0"/>
                </a:lnTo>
                <a:lnTo>
                  <a:pt x="8535738" y="7943501"/>
                </a:lnTo>
                <a:lnTo>
                  <a:pt x="0" y="7943501"/>
                </a:lnTo>
                <a:lnTo>
                  <a:pt x="0" y="0"/>
                </a:lnTo>
                <a:close/>
              </a:path>
            </a:pathLst>
          </a:custGeom>
          <a:blipFill>
            <a:blip r:embed="rId2"/>
            <a:stretch>
              <a:fillRect l="0" t="0" r="0" b="0"/>
            </a:stretch>
          </a:blipFill>
        </p:spPr>
      </p:sp>
      <p:sp>
        <p:nvSpPr>
          <p:cNvPr name="TextBox 26" id="26"/>
          <p:cNvSpPr txBox="true"/>
          <p:nvPr/>
        </p:nvSpPr>
        <p:spPr>
          <a:xfrm rot="0">
            <a:off x="3633788" y="796981"/>
            <a:ext cx="11020425" cy="1352539"/>
          </a:xfrm>
          <a:prstGeom prst="rect">
            <a:avLst/>
          </a:prstGeom>
        </p:spPr>
        <p:txBody>
          <a:bodyPr anchor="t" rtlCol="false" tIns="0" lIns="0" bIns="0" rIns="0">
            <a:spAutoFit/>
          </a:bodyPr>
          <a:lstStyle/>
          <a:p>
            <a:pPr algn="ctr">
              <a:lnSpc>
                <a:spcPts val="10500"/>
              </a:lnSpc>
            </a:pPr>
            <a:r>
              <a:rPr lang="en-US" sz="7500">
                <a:solidFill>
                  <a:srgbClr val="000000"/>
                </a:solidFill>
                <a:latin typeface="Cubao"/>
              </a:rPr>
              <a:t>ACTIVITY DIAGRAMS</a:t>
            </a:r>
          </a:p>
        </p:txBody>
      </p:sp>
      <p:sp>
        <p:nvSpPr>
          <p:cNvPr name="TextBox 27" id="27"/>
          <p:cNvSpPr txBox="true"/>
          <p:nvPr/>
        </p:nvSpPr>
        <p:spPr>
          <a:xfrm rot="0">
            <a:off x="216838" y="3614930"/>
            <a:ext cx="5011930" cy="788035"/>
          </a:xfrm>
          <a:prstGeom prst="rect">
            <a:avLst/>
          </a:prstGeom>
        </p:spPr>
        <p:txBody>
          <a:bodyPr anchor="t" rtlCol="false" tIns="0" lIns="0" bIns="0" rIns="0">
            <a:spAutoFit/>
          </a:bodyPr>
          <a:lstStyle/>
          <a:p>
            <a:pPr>
              <a:lnSpc>
                <a:spcPts val="6440"/>
              </a:lnSpc>
            </a:pPr>
            <a:r>
              <a:rPr lang="en-US" sz="4600">
                <a:solidFill>
                  <a:srgbClr val="000000"/>
                </a:solidFill>
                <a:latin typeface="Glacial Indifference Bold"/>
              </a:rPr>
              <a:t>Đơn hàng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61925" y="2185248"/>
            <a:ext cx="1410632" cy="1410632"/>
            <a:chOff x="0" y="0"/>
            <a:chExt cx="1880842" cy="1880842"/>
          </a:xfrm>
        </p:grpSpPr>
        <p:grpSp>
          <p:nvGrpSpPr>
            <p:cNvPr name="Group 3" id="3"/>
            <p:cNvGrpSpPr/>
            <p:nvPr/>
          </p:nvGrpSpPr>
          <p:grpSpPr>
            <a:xfrm rot="0">
              <a:off x="0" y="0"/>
              <a:ext cx="1880842" cy="188084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8B9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6" id="6"/>
            <p:cNvSpPr txBox="true"/>
            <p:nvPr/>
          </p:nvSpPr>
          <p:spPr>
            <a:xfrm rot="0">
              <a:off x="648971" y="-31121"/>
              <a:ext cx="557500" cy="1733535"/>
            </a:xfrm>
            <a:prstGeom prst="rect">
              <a:avLst/>
            </a:prstGeom>
          </p:spPr>
          <p:txBody>
            <a:bodyPr anchor="t" rtlCol="false" tIns="0" lIns="0" bIns="0" rIns="0">
              <a:spAutoFit/>
            </a:bodyPr>
            <a:lstStyle/>
            <a:p>
              <a:pPr algn="ctr">
                <a:lnSpc>
                  <a:spcPts val="10500"/>
                </a:lnSpc>
              </a:pPr>
              <a:r>
                <a:rPr lang="en-US" sz="7500">
                  <a:solidFill>
                    <a:srgbClr val="F6F6E9"/>
                  </a:solidFill>
                  <a:latin typeface="Cubao"/>
                </a:rPr>
                <a:t>6</a:t>
              </a:r>
            </a:p>
          </p:txBody>
        </p:sp>
      </p:grpSp>
      <p:grpSp>
        <p:nvGrpSpPr>
          <p:cNvPr name="Group 7" id="7"/>
          <p:cNvGrpSpPr/>
          <p:nvPr/>
        </p:nvGrpSpPr>
        <p:grpSpPr>
          <a:xfrm rot="0">
            <a:off x="-2225701" y="1028700"/>
            <a:ext cx="5539154" cy="276421"/>
            <a:chOff x="0" y="0"/>
            <a:chExt cx="1458872" cy="72802"/>
          </a:xfrm>
        </p:grpSpPr>
        <p:sp>
          <p:nvSpPr>
            <p:cNvPr name="Freeform 8" id="8"/>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9" id="9"/>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0">
            <a:off x="-2225701" y="1409896"/>
            <a:ext cx="5539154" cy="276421"/>
            <a:chOff x="0" y="0"/>
            <a:chExt cx="1458872" cy="72802"/>
          </a:xfrm>
        </p:grpSpPr>
        <p:sp>
          <p:nvSpPr>
            <p:cNvPr name="Freeform 11" id="11"/>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12" id="12"/>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0">
            <a:off x="-2225701" y="1791092"/>
            <a:ext cx="5539154" cy="276421"/>
            <a:chOff x="0" y="0"/>
            <a:chExt cx="1458872" cy="72802"/>
          </a:xfrm>
        </p:grpSpPr>
        <p:sp>
          <p:nvSpPr>
            <p:cNvPr name="Freeform 14" id="14"/>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15" id="15"/>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4978062" y="1028700"/>
            <a:ext cx="5539154" cy="276421"/>
            <a:chOff x="0" y="0"/>
            <a:chExt cx="1458872" cy="72802"/>
          </a:xfrm>
        </p:grpSpPr>
        <p:sp>
          <p:nvSpPr>
            <p:cNvPr name="Freeform 17" id="17"/>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18" id="18"/>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9" id="19"/>
          <p:cNvGrpSpPr/>
          <p:nvPr/>
        </p:nvGrpSpPr>
        <p:grpSpPr>
          <a:xfrm rot="0">
            <a:off x="14978062" y="1409896"/>
            <a:ext cx="5539154" cy="276421"/>
            <a:chOff x="0" y="0"/>
            <a:chExt cx="1458872" cy="72802"/>
          </a:xfrm>
        </p:grpSpPr>
        <p:sp>
          <p:nvSpPr>
            <p:cNvPr name="Freeform 20" id="20"/>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21" id="21"/>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22" id="22"/>
          <p:cNvGrpSpPr/>
          <p:nvPr/>
        </p:nvGrpSpPr>
        <p:grpSpPr>
          <a:xfrm rot="0">
            <a:off x="14978062" y="1791092"/>
            <a:ext cx="5539154" cy="276421"/>
            <a:chOff x="0" y="0"/>
            <a:chExt cx="1458872" cy="72802"/>
          </a:xfrm>
        </p:grpSpPr>
        <p:sp>
          <p:nvSpPr>
            <p:cNvPr name="Freeform 23" id="23"/>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24" id="24"/>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sp>
        <p:nvSpPr>
          <p:cNvPr name="Freeform 25" id="25"/>
          <p:cNvSpPr/>
          <p:nvPr/>
        </p:nvSpPr>
        <p:spPr>
          <a:xfrm flipH="false" flipV="false" rot="0">
            <a:off x="7066064" y="2185248"/>
            <a:ext cx="4155871" cy="7857342"/>
          </a:xfrm>
          <a:custGeom>
            <a:avLst/>
            <a:gdLst/>
            <a:ahLst/>
            <a:cxnLst/>
            <a:rect r="r" b="b" t="t" l="l"/>
            <a:pathLst>
              <a:path h="7857342" w="4155871">
                <a:moveTo>
                  <a:pt x="0" y="0"/>
                </a:moveTo>
                <a:lnTo>
                  <a:pt x="4155872" y="0"/>
                </a:lnTo>
                <a:lnTo>
                  <a:pt x="4155872" y="7857342"/>
                </a:lnTo>
                <a:lnTo>
                  <a:pt x="0" y="7857342"/>
                </a:lnTo>
                <a:lnTo>
                  <a:pt x="0" y="0"/>
                </a:lnTo>
                <a:close/>
              </a:path>
            </a:pathLst>
          </a:custGeom>
          <a:blipFill>
            <a:blip r:embed="rId2"/>
            <a:stretch>
              <a:fillRect l="0" t="0" r="0" b="0"/>
            </a:stretch>
          </a:blipFill>
        </p:spPr>
      </p:sp>
      <p:sp>
        <p:nvSpPr>
          <p:cNvPr name="TextBox 26" id="26"/>
          <p:cNvSpPr txBox="true"/>
          <p:nvPr/>
        </p:nvSpPr>
        <p:spPr>
          <a:xfrm rot="0">
            <a:off x="3633788" y="796981"/>
            <a:ext cx="11020425" cy="1352539"/>
          </a:xfrm>
          <a:prstGeom prst="rect">
            <a:avLst/>
          </a:prstGeom>
        </p:spPr>
        <p:txBody>
          <a:bodyPr anchor="t" rtlCol="false" tIns="0" lIns="0" bIns="0" rIns="0">
            <a:spAutoFit/>
          </a:bodyPr>
          <a:lstStyle/>
          <a:p>
            <a:pPr algn="ctr">
              <a:lnSpc>
                <a:spcPts val="10500"/>
              </a:lnSpc>
            </a:pPr>
            <a:r>
              <a:rPr lang="en-US" sz="7500">
                <a:solidFill>
                  <a:srgbClr val="000000"/>
                </a:solidFill>
                <a:latin typeface="Cubao"/>
              </a:rPr>
              <a:t>ACTIVITY DIAGRAMS</a:t>
            </a:r>
          </a:p>
        </p:txBody>
      </p:sp>
      <p:sp>
        <p:nvSpPr>
          <p:cNvPr name="TextBox 27" id="27"/>
          <p:cNvSpPr txBox="true"/>
          <p:nvPr/>
        </p:nvSpPr>
        <p:spPr>
          <a:xfrm rot="0">
            <a:off x="216838" y="3614930"/>
            <a:ext cx="5011930" cy="788035"/>
          </a:xfrm>
          <a:prstGeom prst="rect">
            <a:avLst/>
          </a:prstGeom>
        </p:spPr>
        <p:txBody>
          <a:bodyPr anchor="t" rtlCol="false" tIns="0" lIns="0" bIns="0" rIns="0">
            <a:spAutoFit/>
          </a:bodyPr>
          <a:lstStyle/>
          <a:p>
            <a:pPr>
              <a:lnSpc>
                <a:spcPts val="6440"/>
              </a:lnSpc>
            </a:pPr>
            <a:r>
              <a:rPr lang="en-US" sz="4600">
                <a:solidFill>
                  <a:srgbClr val="000000"/>
                </a:solidFill>
                <a:latin typeface="Glacial Indifference Bold"/>
              </a:rPr>
              <a:t>Tải ứng dụng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61925" y="2185248"/>
            <a:ext cx="1410632" cy="1410632"/>
            <a:chOff x="0" y="0"/>
            <a:chExt cx="1880842" cy="1880842"/>
          </a:xfrm>
        </p:grpSpPr>
        <p:grpSp>
          <p:nvGrpSpPr>
            <p:cNvPr name="Group 3" id="3"/>
            <p:cNvGrpSpPr/>
            <p:nvPr/>
          </p:nvGrpSpPr>
          <p:grpSpPr>
            <a:xfrm rot="0">
              <a:off x="0" y="0"/>
              <a:ext cx="1880842" cy="188084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8B9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6" id="6"/>
            <p:cNvSpPr txBox="true"/>
            <p:nvPr/>
          </p:nvSpPr>
          <p:spPr>
            <a:xfrm rot="0">
              <a:off x="648971" y="-31121"/>
              <a:ext cx="557500" cy="1733535"/>
            </a:xfrm>
            <a:prstGeom prst="rect">
              <a:avLst/>
            </a:prstGeom>
          </p:spPr>
          <p:txBody>
            <a:bodyPr anchor="t" rtlCol="false" tIns="0" lIns="0" bIns="0" rIns="0">
              <a:spAutoFit/>
            </a:bodyPr>
            <a:lstStyle/>
            <a:p>
              <a:pPr algn="ctr">
                <a:lnSpc>
                  <a:spcPts val="10500"/>
                </a:lnSpc>
              </a:pPr>
              <a:r>
                <a:rPr lang="en-US" sz="7500">
                  <a:solidFill>
                    <a:srgbClr val="F6F6E9"/>
                  </a:solidFill>
                  <a:latin typeface="Cubao"/>
                </a:rPr>
                <a:t>7</a:t>
              </a:r>
            </a:p>
          </p:txBody>
        </p:sp>
      </p:grpSp>
      <p:grpSp>
        <p:nvGrpSpPr>
          <p:cNvPr name="Group 7" id="7"/>
          <p:cNvGrpSpPr/>
          <p:nvPr/>
        </p:nvGrpSpPr>
        <p:grpSpPr>
          <a:xfrm rot="0">
            <a:off x="-2225701" y="1028700"/>
            <a:ext cx="5539154" cy="276421"/>
            <a:chOff x="0" y="0"/>
            <a:chExt cx="1458872" cy="72802"/>
          </a:xfrm>
        </p:grpSpPr>
        <p:sp>
          <p:nvSpPr>
            <p:cNvPr name="Freeform 8" id="8"/>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9" id="9"/>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0">
            <a:off x="-2225701" y="1409896"/>
            <a:ext cx="5539154" cy="276421"/>
            <a:chOff x="0" y="0"/>
            <a:chExt cx="1458872" cy="72802"/>
          </a:xfrm>
        </p:grpSpPr>
        <p:sp>
          <p:nvSpPr>
            <p:cNvPr name="Freeform 11" id="11"/>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12" id="12"/>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0">
            <a:off x="-2225701" y="1791092"/>
            <a:ext cx="5539154" cy="276421"/>
            <a:chOff x="0" y="0"/>
            <a:chExt cx="1458872" cy="72802"/>
          </a:xfrm>
        </p:grpSpPr>
        <p:sp>
          <p:nvSpPr>
            <p:cNvPr name="Freeform 14" id="14"/>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15" id="15"/>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4978062" y="1028700"/>
            <a:ext cx="5539154" cy="276421"/>
            <a:chOff x="0" y="0"/>
            <a:chExt cx="1458872" cy="72802"/>
          </a:xfrm>
        </p:grpSpPr>
        <p:sp>
          <p:nvSpPr>
            <p:cNvPr name="Freeform 17" id="17"/>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18" id="18"/>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9" id="19"/>
          <p:cNvGrpSpPr/>
          <p:nvPr/>
        </p:nvGrpSpPr>
        <p:grpSpPr>
          <a:xfrm rot="0">
            <a:off x="14978062" y="1409896"/>
            <a:ext cx="5539154" cy="276421"/>
            <a:chOff x="0" y="0"/>
            <a:chExt cx="1458872" cy="72802"/>
          </a:xfrm>
        </p:grpSpPr>
        <p:sp>
          <p:nvSpPr>
            <p:cNvPr name="Freeform 20" id="20"/>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21" id="21"/>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22" id="22"/>
          <p:cNvGrpSpPr/>
          <p:nvPr/>
        </p:nvGrpSpPr>
        <p:grpSpPr>
          <a:xfrm rot="0">
            <a:off x="14978062" y="1791092"/>
            <a:ext cx="5539154" cy="276421"/>
            <a:chOff x="0" y="0"/>
            <a:chExt cx="1458872" cy="72802"/>
          </a:xfrm>
        </p:grpSpPr>
        <p:sp>
          <p:nvSpPr>
            <p:cNvPr name="Freeform 23" id="23"/>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24" id="24"/>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sp>
        <p:nvSpPr>
          <p:cNvPr name="Freeform 25" id="25"/>
          <p:cNvSpPr/>
          <p:nvPr/>
        </p:nvSpPr>
        <p:spPr>
          <a:xfrm flipH="false" flipV="false" rot="0">
            <a:off x="7051239" y="2306077"/>
            <a:ext cx="4581583" cy="7610087"/>
          </a:xfrm>
          <a:custGeom>
            <a:avLst/>
            <a:gdLst/>
            <a:ahLst/>
            <a:cxnLst/>
            <a:rect r="r" b="b" t="t" l="l"/>
            <a:pathLst>
              <a:path h="7610087" w="4581583">
                <a:moveTo>
                  <a:pt x="0" y="0"/>
                </a:moveTo>
                <a:lnTo>
                  <a:pt x="4581583" y="0"/>
                </a:lnTo>
                <a:lnTo>
                  <a:pt x="4581583" y="7610088"/>
                </a:lnTo>
                <a:lnTo>
                  <a:pt x="0" y="7610088"/>
                </a:lnTo>
                <a:lnTo>
                  <a:pt x="0" y="0"/>
                </a:lnTo>
                <a:close/>
              </a:path>
            </a:pathLst>
          </a:custGeom>
          <a:blipFill>
            <a:blip r:embed="rId2"/>
            <a:stretch>
              <a:fillRect l="0" t="0" r="0" b="0"/>
            </a:stretch>
          </a:blipFill>
        </p:spPr>
      </p:sp>
      <p:sp>
        <p:nvSpPr>
          <p:cNvPr name="TextBox 26" id="26"/>
          <p:cNvSpPr txBox="true"/>
          <p:nvPr/>
        </p:nvSpPr>
        <p:spPr>
          <a:xfrm rot="0">
            <a:off x="3633788" y="796981"/>
            <a:ext cx="11020425" cy="1352539"/>
          </a:xfrm>
          <a:prstGeom prst="rect">
            <a:avLst/>
          </a:prstGeom>
        </p:spPr>
        <p:txBody>
          <a:bodyPr anchor="t" rtlCol="false" tIns="0" lIns="0" bIns="0" rIns="0">
            <a:spAutoFit/>
          </a:bodyPr>
          <a:lstStyle/>
          <a:p>
            <a:pPr algn="ctr">
              <a:lnSpc>
                <a:spcPts val="10500"/>
              </a:lnSpc>
            </a:pPr>
            <a:r>
              <a:rPr lang="en-US" sz="7500">
                <a:solidFill>
                  <a:srgbClr val="000000"/>
                </a:solidFill>
                <a:latin typeface="Cubao"/>
              </a:rPr>
              <a:t>ACTIVITY DIAGRAMS</a:t>
            </a:r>
          </a:p>
        </p:txBody>
      </p:sp>
      <p:sp>
        <p:nvSpPr>
          <p:cNvPr name="TextBox 27" id="27"/>
          <p:cNvSpPr txBox="true"/>
          <p:nvPr/>
        </p:nvSpPr>
        <p:spPr>
          <a:xfrm rot="0">
            <a:off x="216838" y="3614930"/>
            <a:ext cx="5011930" cy="788035"/>
          </a:xfrm>
          <a:prstGeom prst="rect">
            <a:avLst/>
          </a:prstGeom>
        </p:spPr>
        <p:txBody>
          <a:bodyPr anchor="t" rtlCol="false" tIns="0" lIns="0" bIns="0" rIns="0">
            <a:spAutoFit/>
          </a:bodyPr>
          <a:lstStyle/>
          <a:p>
            <a:pPr>
              <a:lnSpc>
                <a:spcPts val="6440"/>
              </a:lnSpc>
            </a:pPr>
            <a:r>
              <a:rPr lang="en-US" sz="4600">
                <a:solidFill>
                  <a:srgbClr val="000000"/>
                </a:solidFill>
                <a:latin typeface="Glacial Indifference Bold"/>
              </a:rPr>
              <a:t>Thông báo</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61925" y="2185248"/>
            <a:ext cx="1410632" cy="1410632"/>
            <a:chOff x="0" y="0"/>
            <a:chExt cx="1880842" cy="1880842"/>
          </a:xfrm>
        </p:grpSpPr>
        <p:grpSp>
          <p:nvGrpSpPr>
            <p:cNvPr name="Group 3" id="3"/>
            <p:cNvGrpSpPr/>
            <p:nvPr/>
          </p:nvGrpSpPr>
          <p:grpSpPr>
            <a:xfrm rot="0">
              <a:off x="0" y="0"/>
              <a:ext cx="1880842" cy="188084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8B9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TextBox 6" id="6"/>
            <p:cNvSpPr txBox="true"/>
            <p:nvPr/>
          </p:nvSpPr>
          <p:spPr>
            <a:xfrm rot="0">
              <a:off x="648971" y="-31121"/>
              <a:ext cx="557500" cy="1733535"/>
            </a:xfrm>
            <a:prstGeom prst="rect">
              <a:avLst/>
            </a:prstGeom>
          </p:spPr>
          <p:txBody>
            <a:bodyPr anchor="t" rtlCol="false" tIns="0" lIns="0" bIns="0" rIns="0">
              <a:spAutoFit/>
            </a:bodyPr>
            <a:lstStyle/>
            <a:p>
              <a:pPr algn="ctr">
                <a:lnSpc>
                  <a:spcPts val="10500"/>
                </a:lnSpc>
              </a:pPr>
              <a:r>
                <a:rPr lang="en-US" sz="7500">
                  <a:solidFill>
                    <a:srgbClr val="F6F6E9"/>
                  </a:solidFill>
                  <a:latin typeface="Cubao"/>
                </a:rPr>
                <a:t>8</a:t>
              </a:r>
            </a:p>
          </p:txBody>
        </p:sp>
      </p:grpSp>
      <p:grpSp>
        <p:nvGrpSpPr>
          <p:cNvPr name="Group 7" id="7"/>
          <p:cNvGrpSpPr/>
          <p:nvPr/>
        </p:nvGrpSpPr>
        <p:grpSpPr>
          <a:xfrm rot="0">
            <a:off x="-2225701" y="1028700"/>
            <a:ext cx="5539154" cy="276421"/>
            <a:chOff x="0" y="0"/>
            <a:chExt cx="1458872" cy="72802"/>
          </a:xfrm>
        </p:grpSpPr>
        <p:sp>
          <p:nvSpPr>
            <p:cNvPr name="Freeform 8" id="8"/>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9" id="9"/>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0">
            <a:off x="-2225701" y="1409896"/>
            <a:ext cx="5539154" cy="276421"/>
            <a:chOff x="0" y="0"/>
            <a:chExt cx="1458872" cy="72802"/>
          </a:xfrm>
        </p:grpSpPr>
        <p:sp>
          <p:nvSpPr>
            <p:cNvPr name="Freeform 11" id="11"/>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12" id="12"/>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3" id="13"/>
          <p:cNvGrpSpPr/>
          <p:nvPr/>
        </p:nvGrpSpPr>
        <p:grpSpPr>
          <a:xfrm rot="0">
            <a:off x="-2225701" y="1791092"/>
            <a:ext cx="5539154" cy="276421"/>
            <a:chOff x="0" y="0"/>
            <a:chExt cx="1458872" cy="72802"/>
          </a:xfrm>
        </p:grpSpPr>
        <p:sp>
          <p:nvSpPr>
            <p:cNvPr name="Freeform 14" id="14"/>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15" id="15"/>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6" id="16"/>
          <p:cNvGrpSpPr/>
          <p:nvPr/>
        </p:nvGrpSpPr>
        <p:grpSpPr>
          <a:xfrm rot="0">
            <a:off x="14978062" y="1028700"/>
            <a:ext cx="5539154" cy="276421"/>
            <a:chOff x="0" y="0"/>
            <a:chExt cx="1458872" cy="72802"/>
          </a:xfrm>
        </p:grpSpPr>
        <p:sp>
          <p:nvSpPr>
            <p:cNvPr name="Freeform 17" id="17"/>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468B91"/>
            </a:solidFill>
          </p:spPr>
        </p:sp>
        <p:sp>
          <p:nvSpPr>
            <p:cNvPr name="TextBox 18" id="18"/>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19" id="19"/>
          <p:cNvGrpSpPr/>
          <p:nvPr/>
        </p:nvGrpSpPr>
        <p:grpSpPr>
          <a:xfrm rot="0">
            <a:off x="14978062" y="1409896"/>
            <a:ext cx="5539154" cy="276421"/>
            <a:chOff x="0" y="0"/>
            <a:chExt cx="1458872" cy="72802"/>
          </a:xfrm>
        </p:grpSpPr>
        <p:sp>
          <p:nvSpPr>
            <p:cNvPr name="Freeform 20" id="20"/>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7B9A1"/>
            </a:solidFill>
          </p:spPr>
        </p:sp>
        <p:sp>
          <p:nvSpPr>
            <p:cNvPr name="TextBox 21" id="21"/>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grpSp>
        <p:nvGrpSpPr>
          <p:cNvPr name="Group 22" id="22"/>
          <p:cNvGrpSpPr/>
          <p:nvPr/>
        </p:nvGrpSpPr>
        <p:grpSpPr>
          <a:xfrm rot="0">
            <a:off x="14978062" y="1791092"/>
            <a:ext cx="5539154" cy="276421"/>
            <a:chOff x="0" y="0"/>
            <a:chExt cx="1458872" cy="72802"/>
          </a:xfrm>
        </p:grpSpPr>
        <p:sp>
          <p:nvSpPr>
            <p:cNvPr name="Freeform 23" id="23"/>
            <p:cNvSpPr/>
            <p:nvPr/>
          </p:nvSpPr>
          <p:spPr>
            <a:xfrm flipH="false" flipV="false" rot="0">
              <a:off x="0" y="0"/>
              <a:ext cx="1458872" cy="72802"/>
            </a:xfrm>
            <a:custGeom>
              <a:avLst/>
              <a:gdLst/>
              <a:ahLst/>
              <a:cxnLst/>
              <a:rect r="r" b="b" t="t" l="l"/>
              <a:pathLst>
                <a:path h="72802" w="1458872">
                  <a:moveTo>
                    <a:pt x="0" y="0"/>
                  </a:moveTo>
                  <a:lnTo>
                    <a:pt x="1458872" y="0"/>
                  </a:lnTo>
                  <a:lnTo>
                    <a:pt x="1458872" y="72802"/>
                  </a:lnTo>
                  <a:lnTo>
                    <a:pt x="0" y="72802"/>
                  </a:lnTo>
                  <a:close/>
                </a:path>
              </a:pathLst>
            </a:custGeom>
            <a:solidFill>
              <a:srgbClr val="FFCE6D"/>
            </a:solidFill>
          </p:spPr>
        </p:sp>
        <p:sp>
          <p:nvSpPr>
            <p:cNvPr name="TextBox 24" id="24"/>
            <p:cNvSpPr txBox="true"/>
            <p:nvPr/>
          </p:nvSpPr>
          <p:spPr>
            <a:xfrm>
              <a:off x="0" y="-38100"/>
              <a:ext cx="1458872" cy="110902"/>
            </a:xfrm>
            <a:prstGeom prst="rect">
              <a:avLst/>
            </a:prstGeom>
          </p:spPr>
          <p:txBody>
            <a:bodyPr anchor="ctr" rtlCol="false" tIns="50800" lIns="50800" bIns="50800" rIns="50800"/>
            <a:lstStyle/>
            <a:p>
              <a:pPr algn="ctr">
                <a:lnSpc>
                  <a:spcPts val="2041"/>
                </a:lnSpc>
              </a:pPr>
            </a:p>
          </p:txBody>
        </p:sp>
      </p:grpSp>
      <p:sp>
        <p:nvSpPr>
          <p:cNvPr name="Freeform 25" id="25"/>
          <p:cNvSpPr/>
          <p:nvPr/>
        </p:nvSpPr>
        <p:spPr>
          <a:xfrm flipH="false" flipV="false" rot="0">
            <a:off x="3313454" y="2158165"/>
            <a:ext cx="14306750" cy="8128835"/>
          </a:xfrm>
          <a:custGeom>
            <a:avLst/>
            <a:gdLst/>
            <a:ahLst/>
            <a:cxnLst/>
            <a:rect r="r" b="b" t="t" l="l"/>
            <a:pathLst>
              <a:path h="8128835" w="14306750">
                <a:moveTo>
                  <a:pt x="0" y="0"/>
                </a:moveTo>
                <a:lnTo>
                  <a:pt x="14306750" y="0"/>
                </a:lnTo>
                <a:lnTo>
                  <a:pt x="14306750" y="8128835"/>
                </a:lnTo>
                <a:lnTo>
                  <a:pt x="0" y="8128835"/>
                </a:lnTo>
                <a:lnTo>
                  <a:pt x="0" y="0"/>
                </a:lnTo>
                <a:close/>
              </a:path>
            </a:pathLst>
          </a:custGeom>
          <a:blipFill>
            <a:blip r:embed="rId2"/>
            <a:stretch>
              <a:fillRect l="0" t="0" r="0" b="0"/>
            </a:stretch>
          </a:blipFill>
        </p:spPr>
      </p:sp>
      <p:sp>
        <p:nvSpPr>
          <p:cNvPr name="TextBox 26" id="26"/>
          <p:cNvSpPr txBox="true"/>
          <p:nvPr/>
        </p:nvSpPr>
        <p:spPr>
          <a:xfrm rot="0">
            <a:off x="3633788" y="796981"/>
            <a:ext cx="11020425" cy="1352539"/>
          </a:xfrm>
          <a:prstGeom prst="rect">
            <a:avLst/>
          </a:prstGeom>
        </p:spPr>
        <p:txBody>
          <a:bodyPr anchor="t" rtlCol="false" tIns="0" lIns="0" bIns="0" rIns="0">
            <a:spAutoFit/>
          </a:bodyPr>
          <a:lstStyle/>
          <a:p>
            <a:pPr algn="ctr">
              <a:lnSpc>
                <a:spcPts val="10500"/>
              </a:lnSpc>
            </a:pPr>
            <a:r>
              <a:rPr lang="en-US" sz="7500">
                <a:solidFill>
                  <a:srgbClr val="000000"/>
                </a:solidFill>
                <a:latin typeface="Cubao"/>
              </a:rPr>
              <a:t>ACTIVITY DIAGRAMS</a:t>
            </a:r>
          </a:p>
        </p:txBody>
      </p:sp>
      <p:sp>
        <p:nvSpPr>
          <p:cNvPr name="TextBox 27" id="27"/>
          <p:cNvSpPr txBox="true"/>
          <p:nvPr/>
        </p:nvSpPr>
        <p:spPr>
          <a:xfrm rot="0">
            <a:off x="216838" y="3614930"/>
            <a:ext cx="5011930" cy="788035"/>
          </a:xfrm>
          <a:prstGeom prst="rect">
            <a:avLst/>
          </a:prstGeom>
        </p:spPr>
        <p:txBody>
          <a:bodyPr anchor="t" rtlCol="false" tIns="0" lIns="0" bIns="0" rIns="0">
            <a:spAutoFit/>
          </a:bodyPr>
          <a:lstStyle/>
          <a:p>
            <a:pPr>
              <a:lnSpc>
                <a:spcPts val="6440"/>
              </a:lnSpc>
            </a:pPr>
            <a:r>
              <a:rPr lang="en-US" sz="4600">
                <a:solidFill>
                  <a:srgbClr val="000000"/>
                </a:solidFill>
                <a:latin typeface="Glacial Indifference Bold"/>
              </a:rPr>
              <a:t>Hỗ trợ</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TextBox 2" id="2"/>
          <p:cNvSpPr txBox="true"/>
          <p:nvPr/>
        </p:nvSpPr>
        <p:spPr>
          <a:xfrm rot="0">
            <a:off x="2847349" y="4284256"/>
            <a:ext cx="7731291" cy="1823320"/>
          </a:xfrm>
          <a:prstGeom prst="rect">
            <a:avLst/>
          </a:prstGeom>
        </p:spPr>
        <p:txBody>
          <a:bodyPr anchor="t" rtlCol="false" tIns="0" lIns="0" bIns="0" rIns="0">
            <a:spAutoFit/>
          </a:bodyPr>
          <a:lstStyle/>
          <a:p>
            <a:pPr>
              <a:lnSpc>
                <a:spcPts val="4828"/>
              </a:lnSpc>
            </a:pPr>
            <a:r>
              <a:rPr lang="en-US" sz="3862">
                <a:solidFill>
                  <a:srgbClr val="000000"/>
                </a:solidFill>
                <a:latin typeface="Lato Bold"/>
              </a:rPr>
              <a:t>CHƯA ĐĂNG NHẬP</a:t>
            </a:r>
          </a:p>
          <a:p>
            <a:pPr>
              <a:lnSpc>
                <a:spcPts val="4828"/>
              </a:lnSpc>
            </a:pPr>
          </a:p>
          <a:p>
            <a:pPr>
              <a:lnSpc>
                <a:spcPts val="4828"/>
              </a:lnSpc>
            </a:pPr>
            <a:r>
              <a:rPr lang="en-US" sz="3862">
                <a:solidFill>
                  <a:srgbClr val="000000"/>
                </a:solidFill>
                <a:latin typeface="Lato Bold"/>
              </a:rPr>
              <a:t>ĐÃ ĐĂNG NHẬP</a:t>
            </a:r>
          </a:p>
        </p:txBody>
      </p:sp>
      <p:sp>
        <p:nvSpPr>
          <p:cNvPr name="TextBox 3" id="3"/>
          <p:cNvSpPr txBox="true"/>
          <p:nvPr/>
        </p:nvSpPr>
        <p:spPr>
          <a:xfrm rot="0">
            <a:off x="4190553" y="917206"/>
            <a:ext cx="612667"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1</a:t>
            </a:r>
          </a:p>
        </p:txBody>
      </p:sp>
      <p:grpSp>
        <p:nvGrpSpPr>
          <p:cNvPr name="Group 4" id="4"/>
          <p:cNvGrpSpPr/>
          <p:nvPr/>
        </p:nvGrpSpPr>
        <p:grpSpPr>
          <a:xfrm rot="-3542774">
            <a:off x="2463241" y="3633432"/>
            <a:ext cx="18288000" cy="276421"/>
            <a:chOff x="0" y="0"/>
            <a:chExt cx="4816593" cy="72802"/>
          </a:xfrm>
        </p:grpSpPr>
        <p:sp>
          <p:nvSpPr>
            <p:cNvPr name="Freeform 5" id="5"/>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6" id="6"/>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7" id="7"/>
          <p:cNvGrpSpPr/>
          <p:nvPr/>
        </p:nvGrpSpPr>
        <p:grpSpPr>
          <a:xfrm rot="-3542774">
            <a:off x="2790148" y="3829498"/>
            <a:ext cx="18288000" cy="276421"/>
            <a:chOff x="0" y="0"/>
            <a:chExt cx="4816593" cy="72802"/>
          </a:xfrm>
        </p:grpSpPr>
        <p:sp>
          <p:nvSpPr>
            <p:cNvPr name="Freeform 8" id="8"/>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7B9A1"/>
            </a:solidFill>
          </p:spPr>
        </p:sp>
        <p:sp>
          <p:nvSpPr>
            <p:cNvPr name="TextBox 9" id="9"/>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0" id="10"/>
          <p:cNvGrpSpPr/>
          <p:nvPr/>
        </p:nvGrpSpPr>
        <p:grpSpPr>
          <a:xfrm rot="-3542774">
            <a:off x="3117055" y="3987465"/>
            <a:ext cx="18288000" cy="276421"/>
            <a:chOff x="0" y="0"/>
            <a:chExt cx="4816593" cy="72802"/>
          </a:xfrm>
        </p:grpSpPr>
        <p:sp>
          <p:nvSpPr>
            <p:cNvPr name="Freeform 11" id="11"/>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12" id="12"/>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sp>
        <p:nvSpPr>
          <p:cNvPr name="TextBox 13" id="13"/>
          <p:cNvSpPr txBox="true"/>
          <p:nvPr/>
        </p:nvSpPr>
        <p:spPr>
          <a:xfrm rot="0">
            <a:off x="0" y="1730630"/>
            <a:ext cx="10578640" cy="1321297"/>
          </a:xfrm>
          <a:prstGeom prst="rect">
            <a:avLst/>
          </a:prstGeom>
        </p:spPr>
        <p:txBody>
          <a:bodyPr anchor="t" rtlCol="false" tIns="0" lIns="0" bIns="0" rIns="0">
            <a:spAutoFit/>
          </a:bodyPr>
          <a:lstStyle/>
          <a:p>
            <a:pPr algn="ctr">
              <a:lnSpc>
                <a:spcPts val="9783"/>
              </a:lnSpc>
            </a:pPr>
            <a:r>
              <a:rPr lang="en-US" sz="6988">
                <a:solidFill>
                  <a:srgbClr val="000000"/>
                </a:solidFill>
                <a:latin typeface="Bungee"/>
              </a:rPr>
              <a:t>giao diỆN</a:t>
            </a:r>
          </a:p>
        </p:txBody>
      </p:sp>
      <p:sp>
        <p:nvSpPr>
          <p:cNvPr name="Freeform 14" id="14"/>
          <p:cNvSpPr/>
          <p:nvPr/>
        </p:nvSpPr>
        <p:spPr>
          <a:xfrm flipH="false" flipV="false" rot="0">
            <a:off x="11800339" y="4639281"/>
            <a:ext cx="5458961" cy="5591766"/>
          </a:xfrm>
          <a:custGeom>
            <a:avLst/>
            <a:gdLst/>
            <a:ahLst/>
            <a:cxnLst/>
            <a:rect r="r" b="b" t="t" l="l"/>
            <a:pathLst>
              <a:path h="5591766" w="5458961">
                <a:moveTo>
                  <a:pt x="0" y="0"/>
                </a:moveTo>
                <a:lnTo>
                  <a:pt x="5458961" y="0"/>
                </a:lnTo>
                <a:lnTo>
                  <a:pt x="5458961" y="5591765"/>
                </a:lnTo>
                <a:lnTo>
                  <a:pt x="0" y="5591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111850" y="2155856"/>
            <a:ext cx="2147450" cy="2147450"/>
          </a:xfrm>
          <a:custGeom>
            <a:avLst/>
            <a:gdLst/>
            <a:ahLst/>
            <a:cxnLst/>
            <a:rect r="r" b="b" t="t" l="l"/>
            <a:pathLst>
              <a:path h="2147450" w="2147450">
                <a:moveTo>
                  <a:pt x="0" y="0"/>
                </a:moveTo>
                <a:lnTo>
                  <a:pt x="2147450" y="0"/>
                </a:lnTo>
                <a:lnTo>
                  <a:pt x="2147450" y="2147450"/>
                </a:lnTo>
                <a:lnTo>
                  <a:pt x="0" y="2147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941521" y="1028700"/>
            <a:ext cx="4578674" cy="4300322"/>
          </a:xfrm>
          <a:custGeom>
            <a:avLst/>
            <a:gdLst/>
            <a:ahLst/>
            <a:cxnLst/>
            <a:rect r="r" b="b" t="t" l="l"/>
            <a:pathLst>
              <a:path h="4300322" w="4578674">
                <a:moveTo>
                  <a:pt x="0" y="0"/>
                </a:moveTo>
                <a:lnTo>
                  <a:pt x="4578674" y="0"/>
                </a:lnTo>
                <a:lnTo>
                  <a:pt x="4578674" y="4300322"/>
                </a:lnTo>
                <a:lnTo>
                  <a:pt x="0" y="4300322"/>
                </a:lnTo>
                <a:lnTo>
                  <a:pt x="0" y="0"/>
                </a:lnTo>
                <a:close/>
              </a:path>
            </a:pathLst>
          </a:custGeom>
          <a:blipFill>
            <a:blip r:embed="rId2"/>
            <a:stretch>
              <a:fillRect l="0" t="-3656" r="0" b="0"/>
            </a:stretch>
          </a:blipFill>
        </p:spPr>
      </p:sp>
      <p:sp>
        <p:nvSpPr>
          <p:cNvPr name="Freeform 3" id="3"/>
          <p:cNvSpPr/>
          <p:nvPr/>
        </p:nvSpPr>
        <p:spPr>
          <a:xfrm flipH="false" flipV="false" rot="0">
            <a:off x="941521" y="5143500"/>
            <a:ext cx="4578674" cy="4811685"/>
          </a:xfrm>
          <a:custGeom>
            <a:avLst/>
            <a:gdLst/>
            <a:ahLst/>
            <a:cxnLst/>
            <a:rect r="r" b="b" t="t" l="l"/>
            <a:pathLst>
              <a:path h="4811685" w="4578674">
                <a:moveTo>
                  <a:pt x="0" y="0"/>
                </a:moveTo>
                <a:lnTo>
                  <a:pt x="4578674" y="0"/>
                </a:lnTo>
                <a:lnTo>
                  <a:pt x="4578674" y="4811685"/>
                </a:lnTo>
                <a:lnTo>
                  <a:pt x="0" y="4811685"/>
                </a:lnTo>
                <a:lnTo>
                  <a:pt x="0" y="0"/>
                </a:lnTo>
                <a:close/>
              </a:path>
            </a:pathLst>
          </a:custGeom>
          <a:blipFill>
            <a:blip r:embed="rId3"/>
            <a:stretch>
              <a:fillRect l="0" t="-6179" r="0" b="-2324"/>
            </a:stretch>
          </a:blipFill>
        </p:spPr>
      </p:sp>
      <p:sp>
        <p:nvSpPr>
          <p:cNvPr name="Freeform 4" id="4"/>
          <p:cNvSpPr/>
          <p:nvPr/>
        </p:nvSpPr>
        <p:spPr>
          <a:xfrm flipH="false" flipV="false" rot="0">
            <a:off x="5964530" y="2011892"/>
            <a:ext cx="11811676" cy="6263217"/>
          </a:xfrm>
          <a:custGeom>
            <a:avLst/>
            <a:gdLst/>
            <a:ahLst/>
            <a:cxnLst/>
            <a:rect r="r" b="b" t="t" l="l"/>
            <a:pathLst>
              <a:path h="6263217" w="11811676">
                <a:moveTo>
                  <a:pt x="0" y="0"/>
                </a:moveTo>
                <a:lnTo>
                  <a:pt x="11811676" y="0"/>
                </a:lnTo>
                <a:lnTo>
                  <a:pt x="11811676" y="6263216"/>
                </a:lnTo>
                <a:lnTo>
                  <a:pt x="0" y="6263216"/>
                </a:lnTo>
                <a:lnTo>
                  <a:pt x="0" y="0"/>
                </a:lnTo>
                <a:close/>
              </a:path>
            </a:pathLst>
          </a:custGeom>
          <a:blipFill>
            <a:blip r:embed="rId4"/>
            <a:stretch>
              <a:fillRect l="0" t="0" r="0" b="0"/>
            </a:stretch>
          </a:blipFill>
        </p:spPr>
      </p:sp>
      <p:sp>
        <p:nvSpPr>
          <p:cNvPr name="TextBox 5" id="5"/>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CHƯA ĐĂNG NHẬP</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879371" y="1028700"/>
            <a:ext cx="16751273" cy="8229600"/>
          </a:xfrm>
          <a:custGeom>
            <a:avLst/>
            <a:gdLst/>
            <a:ahLst/>
            <a:cxnLst/>
            <a:rect r="r" b="b" t="t" l="l"/>
            <a:pathLst>
              <a:path h="8229600" w="16751273">
                <a:moveTo>
                  <a:pt x="0" y="0"/>
                </a:moveTo>
                <a:lnTo>
                  <a:pt x="16751274" y="0"/>
                </a:lnTo>
                <a:lnTo>
                  <a:pt x="16751274" y="8229600"/>
                </a:lnTo>
                <a:lnTo>
                  <a:pt x="0" y="8229600"/>
                </a:lnTo>
                <a:lnTo>
                  <a:pt x="0" y="0"/>
                </a:lnTo>
                <a:close/>
              </a:path>
            </a:pathLst>
          </a:custGeom>
          <a:blipFill>
            <a:blip r:embed="rId2"/>
            <a:stretch>
              <a:fillRect l="0" t="0" r="0" b="0"/>
            </a:stretch>
          </a:blipFill>
        </p:spPr>
      </p:sp>
      <p:sp>
        <p:nvSpPr>
          <p:cNvPr name="TextBox 3" id="3"/>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CHƯA ĐĂNG NHẬP</a:t>
            </a:r>
          </a:p>
        </p:txBody>
      </p:sp>
      <p:sp>
        <p:nvSpPr>
          <p:cNvPr name="TextBox 4" id="4"/>
          <p:cNvSpPr txBox="true"/>
          <p:nvPr/>
        </p:nvSpPr>
        <p:spPr>
          <a:xfrm rot="0">
            <a:off x="5941717" y="9387315"/>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TRANG CHỦ</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871979" y="1028700"/>
            <a:ext cx="16544041" cy="8229600"/>
          </a:xfrm>
          <a:custGeom>
            <a:avLst/>
            <a:gdLst/>
            <a:ahLst/>
            <a:cxnLst/>
            <a:rect r="r" b="b" t="t" l="l"/>
            <a:pathLst>
              <a:path h="8229600" w="16544041">
                <a:moveTo>
                  <a:pt x="0" y="0"/>
                </a:moveTo>
                <a:lnTo>
                  <a:pt x="16544042" y="0"/>
                </a:lnTo>
                <a:lnTo>
                  <a:pt x="16544042" y="8229600"/>
                </a:lnTo>
                <a:lnTo>
                  <a:pt x="0" y="8229600"/>
                </a:lnTo>
                <a:lnTo>
                  <a:pt x="0" y="0"/>
                </a:lnTo>
                <a:close/>
              </a:path>
            </a:pathLst>
          </a:custGeom>
          <a:blipFill>
            <a:blip r:embed="rId2"/>
            <a:stretch>
              <a:fillRect l="0" t="0" r="0" b="0"/>
            </a:stretch>
          </a:blipFill>
        </p:spPr>
      </p:sp>
      <p:sp>
        <p:nvSpPr>
          <p:cNvPr name="TextBox 3" id="3"/>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CHƯA ĐĂNG NHẬP</a:t>
            </a:r>
          </a:p>
        </p:txBody>
      </p:sp>
      <p:sp>
        <p:nvSpPr>
          <p:cNvPr name="TextBox 4" id="4"/>
          <p:cNvSpPr txBox="true"/>
          <p:nvPr/>
        </p:nvSpPr>
        <p:spPr>
          <a:xfrm rot="0">
            <a:off x="5941717" y="938711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KÊNH NGƯỜI BÁN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944207" y="1028700"/>
            <a:ext cx="16399585" cy="7838161"/>
          </a:xfrm>
          <a:custGeom>
            <a:avLst/>
            <a:gdLst/>
            <a:ahLst/>
            <a:cxnLst/>
            <a:rect r="r" b="b" t="t" l="l"/>
            <a:pathLst>
              <a:path h="7838161" w="16399585">
                <a:moveTo>
                  <a:pt x="0" y="0"/>
                </a:moveTo>
                <a:lnTo>
                  <a:pt x="16399586" y="0"/>
                </a:lnTo>
                <a:lnTo>
                  <a:pt x="16399586" y="7838161"/>
                </a:lnTo>
                <a:lnTo>
                  <a:pt x="0" y="7838161"/>
                </a:lnTo>
                <a:lnTo>
                  <a:pt x="0" y="0"/>
                </a:lnTo>
                <a:close/>
              </a:path>
            </a:pathLst>
          </a:custGeom>
          <a:blipFill>
            <a:blip r:embed="rId2"/>
            <a:stretch>
              <a:fillRect l="0" t="0" r="0" b="0"/>
            </a:stretch>
          </a:blipFill>
        </p:spPr>
      </p:sp>
      <p:sp>
        <p:nvSpPr>
          <p:cNvPr name="TextBox 3" id="3"/>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CHƯA ĐĂNG NHẬP</a:t>
            </a:r>
          </a:p>
        </p:txBody>
      </p:sp>
      <p:sp>
        <p:nvSpPr>
          <p:cNvPr name="TextBox 4" id="4"/>
          <p:cNvSpPr txBox="true"/>
          <p:nvPr/>
        </p:nvSpPr>
        <p:spPr>
          <a:xfrm rot="0">
            <a:off x="5941717" y="8987473"/>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TẢI ỨNG DỤNG</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871447" y="1685925"/>
            <a:ext cx="8134957" cy="4675053"/>
          </a:xfrm>
          <a:custGeom>
            <a:avLst/>
            <a:gdLst/>
            <a:ahLst/>
            <a:cxnLst/>
            <a:rect r="r" b="b" t="t" l="l"/>
            <a:pathLst>
              <a:path h="4675053" w="8134957">
                <a:moveTo>
                  <a:pt x="0" y="0"/>
                </a:moveTo>
                <a:lnTo>
                  <a:pt x="8134957" y="0"/>
                </a:lnTo>
                <a:lnTo>
                  <a:pt x="8134957" y="4675053"/>
                </a:lnTo>
                <a:lnTo>
                  <a:pt x="0" y="4675053"/>
                </a:lnTo>
                <a:lnTo>
                  <a:pt x="0" y="0"/>
                </a:lnTo>
                <a:close/>
              </a:path>
            </a:pathLst>
          </a:custGeom>
          <a:blipFill>
            <a:blip r:embed="rId2"/>
            <a:stretch>
              <a:fillRect l="0" t="0" r="-1691" b="0"/>
            </a:stretch>
          </a:blipFill>
        </p:spPr>
      </p:sp>
      <p:sp>
        <p:nvSpPr>
          <p:cNvPr name="Freeform 3" id="3"/>
          <p:cNvSpPr/>
          <p:nvPr/>
        </p:nvSpPr>
        <p:spPr>
          <a:xfrm flipH="false" flipV="false" rot="0">
            <a:off x="9220246" y="1685925"/>
            <a:ext cx="8497979" cy="4675053"/>
          </a:xfrm>
          <a:custGeom>
            <a:avLst/>
            <a:gdLst/>
            <a:ahLst/>
            <a:cxnLst/>
            <a:rect r="r" b="b" t="t" l="l"/>
            <a:pathLst>
              <a:path h="4675053" w="8497979">
                <a:moveTo>
                  <a:pt x="0" y="0"/>
                </a:moveTo>
                <a:lnTo>
                  <a:pt x="8497979" y="0"/>
                </a:lnTo>
                <a:lnTo>
                  <a:pt x="8497979" y="4675053"/>
                </a:lnTo>
                <a:lnTo>
                  <a:pt x="0" y="4675053"/>
                </a:lnTo>
                <a:lnTo>
                  <a:pt x="0" y="0"/>
                </a:lnTo>
                <a:close/>
              </a:path>
            </a:pathLst>
          </a:custGeom>
          <a:blipFill>
            <a:blip r:embed="rId3"/>
            <a:stretch>
              <a:fillRect l="0" t="0" r="-9021" b="0"/>
            </a:stretch>
          </a:blipFill>
        </p:spPr>
      </p:sp>
      <p:sp>
        <p:nvSpPr>
          <p:cNvPr name="TextBox 4" id="4"/>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CHƯA ĐĂNG NHẬP</a:t>
            </a:r>
          </a:p>
        </p:txBody>
      </p:sp>
      <p:sp>
        <p:nvSpPr>
          <p:cNvPr name="TextBox 5" id="5"/>
          <p:cNvSpPr txBox="true"/>
          <p:nvPr/>
        </p:nvSpPr>
        <p:spPr>
          <a:xfrm rot="0">
            <a:off x="5804121" y="810710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KẾT NỐI QUA MẠNG XÃ HỘI</a:t>
            </a:r>
          </a:p>
        </p:txBody>
      </p:sp>
      <p:sp>
        <p:nvSpPr>
          <p:cNvPr name="TextBox 6" id="6"/>
          <p:cNvSpPr txBox="true"/>
          <p:nvPr/>
        </p:nvSpPr>
        <p:spPr>
          <a:xfrm rot="0">
            <a:off x="1736642" y="6561003"/>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a:rPr>
              <a:t>FACEBOOK</a:t>
            </a:r>
          </a:p>
        </p:txBody>
      </p:sp>
      <p:sp>
        <p:nvSpPr>
          <p:cNvPr name="TextBox 7" id="7"/>
          <p:cNvSpPr txBox="true"/>
          <p:nvPr/>
        </p:nvSpPr>
        <p:spPr>
          <a:xfrm rot="0">
            <a:off x="10695195" y="6561003"/>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a:rPr>
              <a:t>INSTAGRAM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TextBox 2" id="2"/>
          <p:cNvSpPr txBox="true"/>
          <p:nvPr/>
        </p:nvSpPr>
        <p:spPr>
          <a:xfrm rot="0">
            <a:off x="1038225" y="3543365"/>
            <a:ext cx="12022219" cy="3580765"/>
          </a:xfrm>
          <a:prstGeom prst="rect">
            <a:avLst/>
          </a:prstGeom>
        </p:spPr>
        <p:txBody>
          <a:bodyPr anchor="t" rtlCol="false" tIns="0" lIns="0" bIns="0" rIns="0">
            <a:spAutoFit/>
          </a:bodyPr>
          <a:lstStyle/>
          <a:p>
            <a:pPr algn="ctr">
              <a:lnSpc>
                <a:spcPts val="4759"/>
              </a:lnSpc>
            </a:pPr>
            <a:r>
              <a:rPr lang="en-US" sz="3399">
                <a:solidFill>
                  <a:srgbClr val="000000"/>
                </a:solidFill>
                <a:latin typeface="Faustina"/>
              </a:rPr>
              <a:t>Shopee là một trang web thương mại điện tử đa quốc gia, được thành lập vào năm 2015 tại Singapore. Nền tảng này nhanh chóng trở thành một trong những trang web mua sắm trực tuyến phổ biến nhất tại Đông Nam Á và một số khu vực khác. Kết hợp với yêu cầu của assignment trong môn học nên chúng em chọn trang web này làm mục tiêu kiểm thử</a:t>
            </a:r>
          </a:p>
        </p:txBody>
      </p:sp>
      <p:grpSp>
        <p:nvGrpSpPr>
          <p:cNvPr name="Group 3" id="3"/>
          <p:cNvGrpSpPr/>
          <p:nvPr/>
        </p:nvGrpSpPr>
        <p:grpSpPr>
          <a:xfrm rot="0">
            <a:off x="0" y="2133077"/>
            <a:ext cx="18288000" cy="276421"/>
            <a:chOff x="0" y="0"/>
            <a:chExt cx="4816593" cy="72802"/>
          </a:xfrm>
        </p:grpSpPr>
        <p:sp>
          <p:nvSpPr>
            <p:cNvPr name="Freeform 4" id="4"/>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468B91"/>
            </a:solidFill>
          </p:spPr>
        </p:sp>
        <p:sp>
          <p:nvSpPr>
            <p:cNvPr name="TextBox 5" id="5"/>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6" id="6"/>
          <p:cNvGrpSpPr/>
          <p:nvPr/>
        </p:nvGrpSpPr>
        <p:grpSpPr>
          <a:xfrm rot="0">
            <a:off x="0" y="2514273"/>
            <a:ext cx="18288000" cy="276421"/>
            <a:chOff x="0" y="0"/>
            <a:chExt cx="4816593" cy="72802"/>
          </a:xfrm>
        </p:grpSpPr>
        <p:sp>
          <p:nvSpPr>
            <p:cNvPr name="Freeform 7" id="7"/>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7B9A1"/>
            </a:solidFill>
          </p:spPr>
        </p:sp>
        <p:sp>
          <p:nvSpPr>
            <p:cNvPr name="TextBox 8" id="8"/>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9" id="9"/>
          <p:cNvGrpSpPr/>
          <p:nvPr/>
        </p:nvGrpSpPr>
        <p:grpSpPr>
          <a:xfrm rot="0">
            <a:off x="0" y="2895469"/>
            <a:ext cx="18288000" cy="276421"/>
            <a:chOff x="0" y="0"/>
            <a:chExt cx="4816593" cy="72802"/>
          </a:xfrm>
        </p:grpSpPr>
        <p:sp>
          <p:nvSpPr>
            <p:cNvPr name="Freeform 10" id="10"/>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E6D"/>
            </a:solidFill>
          </p:spPr>
        </p:sp>
        <p:sp>
          <p:nvSpPr>
            <p:cNvPr name="TextBox 11" id="11"/>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2" id="12"/>
          <p:cNvGrpSpPr/>
          <p:nvPr/>
        </p:nvGrpSpPr>
        <p:grpSpPr>
          <a:xfrm rot="0">
            <a:off x="0" y="8219487"/>
            <a:ext cx="18288000" cy="276421"/>
            <a:chOff x="0" y="0"/>
            <a:chExt cx="4816593" cy="72802"/>
          </a:xfrm>
        </p:grpSpPr>
        <p:sp>
          <p:nvSpPr>
            <p:cNvPr name="Freeform 13" id="13"/>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FC84D"/>
            </a:solidFill>
          </p:spPr>
        </p:sp>
        <p:sp>
          <p:nvSpPr>
            <p:cNvPr name="TextBox 14" id="14"/>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5" id="15"/>
          <p:cNvGrpSpPr/>
          <p:nvPr/>
        </p:nvGrpSpPr>
        <p:grpSpPr>
          <a:xfrm rot="0">
            <a:off x="0" y="8600683"/>
            <a:ext cx="18288000" cy="276421"/>
            <a:chOff x="0" y="0"/>
            <a:chExt cx="4816593" cy="72802"/>
          </a:xfrm>
        </p:grpSpPr>
        <p:sp>
          <p:nvSpPr>
            <p:cNvPr name="Freeform 16" id="16"/>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7B9A1"/>
            </a:solidFill>
          </p:spPr>
        </p:sp>
        <p:sp>
          <p:nvSpPr>
            <p:cNvPr name="TextBox 17" id="17"/>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8" id="18"/>
          <p:cNvGrpSpPr/>
          <p:nvPr/>
        </p:nvGrpSpPr>
        <p:grpSpPr>
          <a:xfrm rot="0">
            <a:off x="0" y="8981879"/>
            <a:ext cx="18288000" cy="276421"/>
            <a:chOff x="0" y="0"/>
            <a:chExt cx="4816593" cy="72802"/>
          </a:xfrm>
        </p:grpSpPr>
        <p:sp>
          <p:nvSpPr>
            <p:cNvPr name="Freeform 19" id="19"/>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468B91"/>
            </a:solidFill>
          </p:spPr>
        </p:sp>
        <p:sp>
          <p:nvSpPr>
            <p:cNvPr name="TextBox 20" id="20"/>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sp>
        <p:nvSpPr>
          <p:cNvPr name="TextBox 21" id="21"/>
          <p:cNvSpPr txBox="true"/>
          <p:nvPr/>
        </p:nvSpPr>
        <p:spPr>
          <a:xfrm rot="0">
            <a:off x="3963287" y="537334"/>
            <a:ext cx="10361426" cy="1395718"/>
          </a:xfrm>
          <a:prstGeom prst="rect">
            <a:avLst/>
          </a:prstGeom>
        </p:spPr>
        <p:txBody>
          <a:bodyPr anchor="t" rtlCol="false" tIns="0" lIns="0" bIns="0" rIns="0">
            <a:spAutoFit/>
          </a:bodyPr>
          <a:lstStyle/>
          <a:p>
            <a:pPr algn="ctr">
              <a:lnSpc>
                <a:spcPts val="10220"/>
              </a:lnSpc>
            </a:pPr>
            <a:r>
              <a:rPr lang="en-US" sz="7300">
                <a:solidFill>
                  <a:srgbClr val="000000"/>
                </a:solidFill>
                <a:latin typeface="Bungee"/>
              </a:rPr>
              <a:t>Đặt vấn đề</a:t>
            </a:r>
          </a:p>
        </p:txBody>
      </p:sp>
      <p:sp>
        <p:nvSpPr>
          <p:cNvPr name="Freeform 22" id="22"/>
          <p:cNvSpPr/>
          <p:nvPr/>
        </p:nvSpPr>
        <p:spPr>
          <a:xfrm flipH="false" flipV="false" rot="0">
            <a:off x="11352702" y="2133077"/>
            <a:ext cx="6780777" cy="6365454"/>
          </a:xfrm>
          <a:custGeom>
            <a:avLst/>
            <a:gdLst/>
            <a:ahLst/>
            <a:cxnLst/>
            <a:rect r="r" b="b" t="t" l="l"/>
            <a:pathLst>
              <a:path h="6365454" w="6780777">
                <a:moveTo>
                  <a:pt x="0" y="0"/>
                </a:moveTo>
                <a:lnTo>
                  <a:pt x="6780777" y="0"/>
                </a:lnTo>
                <a:lnTo>
                  <a:pt x="6780777" y="6365454"/>
                </a:lnTo>
                <a:lnTo>
                  <a:pt x="0" y="6365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3086085" y="1028700"/>
            <a:ext cx="4095570" cy="3682684"/>
          </a:xfrm>
          <a:custGeom>
            <a:avLst/>
            <a:gdLst/>
            <a:ahLst/>
            <a:cxnLst/>
            <a:rect r="r" b="b" t="t" l="l"/>
            <a:pathLst>
              <a:path h="3682684" w="4095570">
                <a:moveTo>
                  <a:pt x="0" y="0"/>
                </a:moveTo>
                <a:lnTo>
                  <a:pt x="4095570" y="0"/>
                </a:lnTo>
                <a:lnTo>
                  <a:pt x="4095570" y="3682684"/>
                </a:lnTo>
                <a:lnTo>
                  <a:pt x="0" y="3682684"/>
                </a:lnTo>
                <a:lnTo>
                  <a:pt x="0" y="0"/>
                </a:lnTo>
                <a:close/>
              </a:path>
            </a:pathLst>
          </a:custGeom>
          <a:blipFill>
            <a:blip r:embed="rId2"/>
            <a:stretch>
              <a:fillRect l="0" t="0" r="0" b="0"/>
            </a:stretch>
          </a:blipFill>
        </p:spPr>
      </p:sp>
      <p:sp>
        <p:nvSpPr>
          <p:cNvPr name="Freeform 3" id="3"/>
          <p:cNvSpPr/>
          <p:nvPr/>
        </p:nvSpPr>
        <p:spPr>
          <a:xfrm flipH="false" flipV="false" rot="0">
            <a:off x="4873342" y="5368163"/>
            <a:ext cx="8541317" cy="4187435"/>
          </a:xfrm>
          <a:custGeom>
            <a:avLst/>
            <a:gdLst/>
            <a:ahLst/>
            <a:cxnLst/>
            <a:rect r="r" b="b" t="t" l="l"/>
            <a:pathLst>
              <a:path h="4187435" w="8541317">
                <a:moveTo>
                  <a:pt x="0" y="0"/>
                </a:moveTo>
                <a:lnTo>
                  <a:pt x="8541316" y="0"/>
                </a:lnTo>
                <a:lnTo>
                  <a:pt x="8541316" y="4187436"/>
                </a:lnTo>
                <a:lnTo>
                  <a:pt x="0" y="4187436"/>
                </a:lnTo>
                <a:lnTo>
                  <a:pt x="0" y="0"/>
                </a:lnTo>
                <a:close/>
              </a:path>
            </a:pathLst>
          </a:custGeom>
          <a:blipFill>
            <a:blip r:embed="rId3"/>
            <a:stretch>
              <a:fillRect l="0" t="0" r="0" b="0"/>
            </a:stretch>
          </a:blipFill>
        </p:spPr>
      </p:sp>
      <p:sp>
        <p:nvSpPr>
          <p:cNvPr name="Freeform 4" id="4"/>
          <p:cNvSpPr/>
          <p:nvPr/>
        </p:nvSpPr>
        <p:spPr>
          <a:xfrm flipH="false" flipV="false" rot="0">
            <a:off x="10127438" y="1028700"/>
            <a:ext cx="6595655" cy="3623637"/>
          </a:xfrm>
          <a:custGeom>
            <a:avLst/>
            <a:gdLst/>
            <a:ahLst/>
            <a:cxnLst/>
            <a:rect r="r" b="b" t="t" l="l"/>
            <a:pathLst>
              <a:path h="3623637" w="6595655">
                <a:moveTo>
                  <a:pt x="0" y="0"/>
                </a:moveTo>
                <a:lnTo>
                  <a:pt x="6595654" y="0"/>
                </a:lnTo>
                <a:lnTo>
                  <a:pt x="6595654" y="3623637"/>
                </a:lnTo>
                <a:lnTo>
                  <a:pt x="0" y="3623637"/>
                </a:lnTo>
                <a:lnTo>
                  <a:pt x="0" y="0"/>
                </a:lnTo>
                <a:close/>
              </a:path>
            </a:pathLst>
          </a:custGeom>
          <a:blipFill>
            <a:blip r:embed="rId4"/>
            <a:stretch>
              <a:fillRect l="0" t="0" r="0" b="0"/>
            </a:stretch>
          </a:blipFill>
        </p:spPr>
      </p:sp>
      <p:sp>
        <p:nvSpPr>
          <p:cNvPr name="TextBox 5" id="5"/>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CHƯA ĐĂNG NHẬP</a:t>
            </a:r>
          </a:p>
        </p:txBody>
      </p:sp>
      <p:sp>
        <p:nvSpPr>
          <p:cNvPr name="TextBox 6" id="6"/>
          <p:cNvSpPr txBox="true"/>
          <p:nvPr/>
        </p:nvSpPr>
        <p:spPr>
          <a:xfrm rot="0">
            <a:off x="2069369" y="4829409"/>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THÔNG BÁO</a:t>
            </a:r>
          </a:p>
        </p:txBody>
      </p:sp>
      <p:sp>
        <p:nvSpPr>
          <p:cNvPr name="TextBox 7" id="7"/>
          <p:cNvSpPr txBox="true"/>
          <p:nvPr/>
        </p:nvSpPr>
        <p:spPr>
          <a:xfrm rot="0">
            <a:off x="10212375" y="4799885"/>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CHUYỂN NGÔN NGỮ</a:t>
            </a:r>
          </a:p>
        </p:txBody>
      </p:sp>
      <p:sp>
        <p:nvSpPr>
          <p:cNvPr name="TextBox 8" id="8"/>
          <p:cNvSpPr txBox="true"/>
          <p:nvPr/>
        </p:nvSpPr>
        <p:spPr>
          <a:xfrm rot="0">
            <a:off x="5941717" y="9622274"/>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HỖ TRỢ</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893901" y="1028700"/>
            <a:ext cx="7683425" cy="3820093"/>
          </a:xfrm>
          <a:custGeom>
            <a:avLst/>
            <a:gdLst/>
            <a:ahLst/>
            <a:cxnLst/>
            <a:rect r="r" b="b" t="t" l="l"/>
            <a:pathLst>
              <a:path h="3820093" w="7683425">
                <a:moveTo>
                  <a:pt x="0" y="0"/>
                </a:moveTo>
                <a:lnTo>
                  <a:pt x="7683425" y="0"/>
                </a:lnTo>
                <a:lnTo>
                  <a:pt x="7683425" y="3820093"/>
                </a:lnTo>
                <a:lnTo>
                  <a:pt x="0" y="3820093"/>
                </a:lnTo>
                <a:lnTo>
                  <a:pt x="0" y="0"/>
                </a:lnTo>
                <a:close/>
              </a:path>
            </a:pathLst>
          </a:custGeom>
          <a:blipFill>
            <a:blip r:embed="rId2"/>
            <a:stretch>
              <a:fillRect l="0" t="0" r="0" b="-3969"/>
            </a:stretch>
          </a:blipFill>
        </p:spPr>
      </p:sp>
      <p:sp>
        <p:nvSpPr>
          <p:cNvPr name="Freeform 3" id="3"/>
          <p:cNvSpPr/>
          <p:nvPr/>
        </p:nvSpPr>
        <p:spPr>
          <a:xfrm flipH="false" flipV="false" rot="0">
            <a:off x="9261732" y="1028700"/>
            <a:ext cx="7607949" cy="3820093"/>
          </a:xfrm>
          <a:custGeom>
            <a:avLst/>
            <a:gdLst/>
            <a:ahLst/>
            <a:cxnLst/>
            <a:rect r="r" b="b" t="t" l="l"/>
            <a:pathLst>
              <a:path h="3820093" w="7607949">
                <a:moveTo>
                  <a:pt x="0" y="0"/>
                </a:moveTo>
                <a:lnTo>
                  <a:pt x="7607949" y="0"/>
                </a:lnTo>
                <a:lnTo>
                  <a:pt x="7607949" y="3820093"/>
                </a:lnTo>
                <a:lnTo>
                  <a:pt x="0" y="3820093"/>
                </a:lnTo>
                <a:lnTo>
                  <a:pt x="0" y="0"/>
                </a:lnTo>
                <a:close/>
              </a:path>
            </a:pathLst>
          </a:custGeom>
          <a:blipFill>
            <a:blip r:embed="rId3"/>
            <a:stretch>
              <a:fillRect l="0" t="0" r="0" b="-3969"/>
            </a:stretch>
          </a:blipFill>
        </p:spPr>
      </p:sp>
      <p:sp>
        <p:nvSpPr>
          <p:cNvPr name="Freeform 4" id="4"/>
          <p:cNvSpPr/>
          <p:nvPr/>
        </p:nvSpPr>
        <p:spPr>
          <a:xfrm flipH="false" flipV="false" rot="0">
            <a:off x="5772027" y="5453180"/>
            <a:ext cx="6743945" cy="4084098"/>
          </a:xfrm>
          <a:custGeom>
            <a:avLst/>
            <a:gdLst/>
            <a:ahLst/>
            <a:cxnLst/>
            <a:rect r="r" b="b" t="t" l="l"/>
            <a:pathLst>
              <a:path h="4084098" w="6743945">
                <a:moveTo>
                  <a:pt x="0" y="0"/>
                </a:moveTo>
                <a:lnTo>
                  <a:pt x="6743946" y="0"/>
                </a:lnTo>
                <a:lnTo>
                  <a:pt x="6743946" y="4084099"/>
                </a:lnTo>
                <a:lnTo>
                  <a:pt x="0" y="4084099"/>
                </a:lnTo>
                <a:lnTo>
                  <a:pt x="0" y="0"/>
                </a:lnTo>
                <a:close/>
              </a:path>
            </a:pathLst>
          </a:custGeom>
          <a:blipFill>
            <a:blip r:embed="rId4"/>
            <a:stretch>
              <a:fillRect l="0" t="0" r="0" b="-19907"/>
            </a:stretch>
          </a:blipFill>
        </p:spPr>
      </p:sp>
      <p:sp>
        <p:nvSpPr>
          <p:cNvPr name="TextBox 5" id="5"/>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CHƯA ĐĂNG NHẬP</a:t>
            </a:r>
          </a:p>
        </p:txBody>
      </p:sp>
      <p:sp>
        <p:nvSpPr>
          <p:cNvPr name="TextBox 6" id="6"/>
          <p:cNvSpPr txBox="true"/>
          <p:nvPr/>
        </p:nvSpPr>
        <p:spPr>
          <a:xfrm rot="0">
            <a:off x="1264579" y="494010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TÌM KIẾM</a:t>
            </a:r>
          </a:p>
        </p:txBody>
      </p:sp>
      <p:sp>
        <p:nvSpPr>
          <p:cNvPr name="TextBox 7" id="7"/>
          <p:cNvSpPr txBox="true"/>
          <p:nvPr/>
        </p:nvSpPr>
        <p:spPr>
          <a:xfrm rot="0">
            <a:off x="9863424" y="494010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XEM CHI TIẾT SẢN PHẨM</a:t>
            </a:r>
          </a:p>
        </p:txBody>
      </p:sp>
      <p:sp>
        <p:nvSpPr>
          <p:cNvPr name="TextBox 8" id="8"/>
          <p:cNvSpPr txBox="true"/>
          <p:nvPr/>
        </p:nvSpPr>
        <p:spPr>
          <a:xfrm rot="0">
            <a:off x="5941717" y="9632529"/>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XEM ĐÁNH GIÁ</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185953" y="1028700"/>
            <a:ext cx="16073347" cy="1249580"/>
          </a:xfrm>
          <a:custGeom>
            <a:avLst/>
            <a:gdLst/>
            <a:ahLst/>
            <a:cxnLst/>
            <a:rect r="r" b="b" t="t" l="l"/>
            <a:pathLst>
              <a:path h="1249580" w="16073347">
                <a:moveTo>
                  <a:pt x="0" y="0"/>
                </a:moveTo>
                <a:lnTo>
                  <a:pt x="16073347" y="0"/>
                </a:lnTo>
                <a:lnTo>
                  <a:pt x="16073347" y="1249580"/>
                </a:lnTo>
                <a:lnTo>
                  <a:pt x="0" y="1249580"/>
                </a:lnTo>
                <a:lnTo>
                  <a:pt x="0" y="0"/>
                </a:lnTo>
                <a:close/>
              </a:path>
            </a:pathLst>
          </a:custGeom>
          <a:blipFill>
            <a:blip r:embed="rId2"/>
            <a:stretch>
              <a:fillRect l="0" t="-792" r="0" b="-792"/>
            </a:stretch>
          </a:blipFill>
        </p:spPr>
      </p:sp>
      <p:sp>
        <p:nvSpPr>
          <p:cNvPr name="Freeform 3" id="3"/>
          <p:cNvSpPr/>
          <p:nvPr/>
        </p:nvSpPr>
        <p:spPr>
          <a:xfrm flipH="false" flipV="false" rot="0">
            <a:off x="1185953" y="2478301"/>
            <a:ext cx="7958047" cy="3591324"/>
          </a:xfrm>
          <a:custGeom>
            <a:avLst/>
            <a:gdLst/>
            <a:ahLst/>
            <a:cxnLst/>
            <a:rect r="r" b="b" t="t" l="l"/>
            <a:pathLst>
              <a:path h="3591324" w="7958047">
                <a:moveTo>
                  <a:pt x="0" y="0"/>
                </a:moveTo>
                <a:lnTo>
                  <a:pt x="7958047" y="0"/>
                </a:lnTo>
                <a:lnTo>
                  <a:pt x="7958047" y="3591324"/>
                </a:lnTo>
                <a:lnTo>
                  <a:pt x="0" y="3591324"/>
                </a:lnTo>
                <a:lnTo>
                  <a:pt x="0" y="0"/>
                </a:lnTo>
                <a:close/>
              </a:path>
            </a:pathLst>
          </a:custGeom>
          <a:blipFill>
            <a:blip r:embed="rId3"/>
            <a:stretch>
              <a:fillRect l="0" t="0" r="0" b="0"/>
            </a:stretch>
          </a:blipFill>
        </p:spPr>
      </p:sp>
      <p:sp>
        <p:nvSpPr>
          <p:cNvPr name="Freeform 4" id="4"/>
          <p:cNvSpPr/>
          <p:nvPr/>
        </p:nvSpPr>
        <p:spPr>
          <a:xfrm flipH="false" flipV="false" rot="0">
            <a:off x="2957543" y="6269650"/>
            <a:ext cx="12530166" cy="3833929"/>
          </a:xfrm>
          <a:custGeom>
            <a:avLst/>
            <a:gdLst/>
            <a:ahLst/>
            <a:cxnLst/>
            <a:rect r="r" b="b" t="t" l="l"/>
            <a:pathLst>
              <a:path h="3833929" w="12530166">
                <a:moveTo>
                  <a:pt x="0" y="0"/>
                </a:moveTo>
                <a:lnTo>
                  <a:pt x="12530167" y="0"/>
                </a:lnTo>
                <a:lnTo>
                  <a:pt x="12530167" y="3833929"/>
                </a:lnTo>
                <a:lnTo>
                  <a:pt x="0" y="3833929"/>
                </a:lnTo>
                <a:lnTo>
                  <a:pt x="0" y="0"/>
                </a:lnTo>
                <a:close/>
              </a:path>
            </a:pathLst>
          </a:custGeom>
          <a:blipFill>
            <a:blip r:embed="rId4"/>
            <a:stretch>
              <a:fillRect l="0" t="0" r="0" b="-23354"/>
            </a:stretch>
          </a:blipFill>
        </p:spPr>
      </p:sp>
      <p:sp>
        <p:nvSpPr>
          <p:cNvPr name="Freeform 5" id="5"/>
          <p:cNvSpPr/>
          <p:nvPr/>
        </p:nvSpPr>
        <p:spPr>
          <a:xfrm flipH="false" flipV="false" rot="0">
            <a:off x="9222626" y="2478301"/>
            <a:ext cx="7922038" cy="3591324"/>
          </a:xfrm>
          <a:custGeom>
            <a:avLst/>
            <a:gdLst/>
            <a:ahLst/>
            <a:cxnLst/>
            <a:rect r="r" b="b" t="t" l="l"/>
            <a:pathLst>
              <a:path h="3591324" w="7922038">
                <a:moveTo>
                  <a:pt x="0" y="0"/>
                </a:moveTo>
                <a:lnTo>
                  <a:pt x="7922038" y="0"/>
                </a:lnTo>
                <a:lnTo>
                  <a:pt x="7922038" y="3591324"/>
                </a:lnTo>
                <a:lnTo>
                  <a:pt x="0" y="3591324"/>
                </a:lnTo>
                <a:lnTo>
                  <a:pt x="0" y="0"/>
                </a:lnTo>
                <a:close/>
              </a:path>
            </a:pathLst>
          </a:custGeom>
          <a:blipFill>
            <a:blip r:embed="rId5"/>
            <a:stretch>
              <a:fillRect l="0" t="0" r="0" b="0"/>
            </a:stretch>
          </a:blipFill>
        </p:spPr>
      </p:sp>
      <p:sp>
        <p:nvSpPr>
          <p:cNvPr name="TextBox 6" id="6"/>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ĐÃ ĐĂNG NHẬP</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3690842" y="801711"/>
            <a:ext cx="10906316" cy="8456589"/>
          </a:xfrm>
          <a:custGeom>
            <a:avLst/>
            <a:gdLst/>
            <a:ahLst/>
            <a:cxnLst/>
            <a:rect r="r" b="b" t="t" l="l"/>
            <a:pathLst>
              <a:path h="8456589" w="10906316">
                <a:moveTo>
                  <a:pt x="0" y="0"/>
                </a:moveTo>
                <a:lnTo>
                  <a:pt x="10906316" y="0"/>
                </a:lnTo>
                <a:lnTo>
                  <a:pt x="10906316" y="8456589"/>
                </a:lnTo>
                <a:lnTo>
                  <a:pt x="0" y="8456589"/>
                </a:lnTo>
                <a:lnTo>
                  <a:pt x="0" y="0"/>
                </a:lnTo>
                <a:close/>
              </a:path>
            </a:pathLst>
          </a:custGeom>
          <a:blipFill>
            <a:blip r:embed="rId2"/>
            <a:stretch>
              <a:fillRect l="0" t="0" r="0" b="0"/>
            </a:stretch>
          </a:blipFill>
        </p:spPr>
      </p:sp>
      <p:sp>
        <p:nvSpPr>
          <p:cNvPr name="TextBox 3" id="3"/>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ĐÃ ĐĂNG NHẬP</a:t>
            </a:r>
          </a:p>
        </p:txBody>
      </p:sp>
      <p:sp>
        <p:nvSpPr>
          <p:cNvPr name="TextBox 4" id="4"/>
          <p:cNvSpPr txBox="true"/>
          <p:nvPr/>
        </p:nvSpPr>
        <p:spPr>
          <a:xfrm rot="0">
            <a:off x="5964530" y="9229725"/>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CHAT</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224372" y="915205"/>
            <a:ext cx="6916907" cy="3000386"/>
          </a:xfrm>
          <a:custGeom>
            <a:avLst/>
            <a:gdLst/>
            <a:ahLst/>
            <a:cxnLst/>
            <a:rect r="r" b="b" t="t" l="l"/>
            <a:pathLst>
              <a:path h="3000386" w="6916907">
                <a:moveTo>
                  <a:pt x="0" y="0"/>
                </a:moveTo>
                <a:lnTo>
                  <a:pt x="6916908" y="0"/>
                </a:lnTo>
                <a:lnTo>
                  <a:pt x="6916908" y="3000386"/>
                </a:lnTo>
                <a:lnTo>
                  <a:pt x="0" y="3000386"/>
                </a:lnTo>
                <a:lnTo>
                  <a:pt x="0" y="0"/>
                </a:lnTo>
                <a:close/>
              </a:path>
            </a:pathLst>
          </a:custGeom>
          <a:blipFill>
            <a:blip r:embed="rId2"/>
            <a:stretch>
              <a:fillRect l="-10509" t="-3564" r="-11875" b="-3214"/>
            </a:stretch>
          </a:blipFill>
        </p:spPr>
      </p:sp>
      <p:sp>
        <p:nvSpPr>
          <p:cNvPr name="Freeform 3" id="3"/>
          <p:cNvSpPr/>
          <p:nvPr/>
        </p:nvSpPr>
        <p:spPr>
          <a:xfrm flipH="false" flipV="false" rot="0">
            <a:off x="1183864" y="3934641"/>
            <a:ext cx="6997924" cy="3155586"/>
          </a:xfrm>
          <a:custGeom>
            <a:avLst/>
            <a:gdLst/>
            <a:ahLst/>
            <a:cxnLst/>
            <a:rect r="r" b="b" t="t" l="l"/>
            <a:pathLst>
              <a:path h="3155586" w="6997924">
                <a:moveTo>
                  <a:pt x="0" y="0"/>
                </a:moveTo>
                <a:lnTo>
                  <a:pt x="6997924" y="0"/>
                </a:lnTo>
                <a:lnTo>
                  <a:pt x="6997924" y="3155586"/>
                </a:lnTo>
                <a:lnTo>
                  <a:pt x="0" y="3155586"/>
                </a:lnTo>
                <a:lnTo>
                  <a:pt x="0" y="0"/>
                </a:lnTo>
                <a:close/>
              </a:path>
            </a:pathLst>
          </a:custGeom>
          <a:blipFill>
            <a:blip r:embed="rId3"/>
            <a:stretch>
              <a:fillRect l="-10350" t="-2716" r="-13038" b="0"/>
            </a:stretch>
          </a:blipFill>
        </p:spPr>
      </p:sp>
      <p:sp>
        <p:nvSpPr>
          <p:cNvPr name="Freeform 4" id="4"/>
          <p:cNvSpPr/>
          <p:nvPr/>
        </p:nvSpPr>
        <p:spPr>
          <a:xfrm flipH="false" flipV="false" rot="0">
            <a:off x="8273049" y="5092351"/>
            <a:ext cx="9735964" cy="4041331"/>
          </a:xfrm>
          <a:custGeom>
            <a:avLst/>
            <a:gdLst/>
            <a:ahLst/>
            <a:cxnLst/>
            <a:rect r="r" b="b" t="t" l="l"/>
            <a:pathLst>
              <a:path h="4041331" w="9735964">
                <a:moveTo>
                  <a:pt x="0" y="0"/>
                </a:moveTo>
                <a:lnTo>
                  <a:pt x="9735964" y="0"/>
                </a:lnTo>
                <a:lnTo>
                  <a:pt x="9735964" y="4041331"/>
                </a:lnTo>
                <a:lnTo>
                  <a:pt x="0" y="4041331"/>
                </a:lnTo>
                <a:lnTo>
                  <a:pt x="0" y="0"/>
                </a:lnTo>
                <a:close/>
              </a:path>
            </a:pathLst>
          </a:custGeom>
          <a:blipFill>
            <a:blip r:embed="rId4"/>
            <a:stretch>
              <a:fillRect l="-10471" t="0" r="-12169" b="0"/>
            </a:stretch>
          </a:blipFill>
        </p:spPr>
      </p:sp>
      <p:sp>
        <p:nvSpPr>
          <p:cNvPr name="Freeform 5" id="5"/>
          <p:cNvSpPr/>
          <p:nvPr/>
        </p:nvSpPr>
        <p:spPr>
          <a:xfrm flipH="false" flipV="false" rot="0">
            <a:off x="1183864" y="7137854"/>
            <a:ext cx="6997924" cy="3130096"/>
          </a:xfrm>
          <a:custGeom>
            <a:avLst/>
            <a:gdLst/>
            <a:ahLst/>
            <a:cxnLst/>
            <a:rect r="r" b="b" t="t" l="l"/>
            <a:pathLst>
              <a:path h="3130096" w="6997924">
                <a:moveTo>
                  <a:pt x="0" y="0"/>
                </a:moveTo>
                <a:lnTo>
                  <a:pt x="6997924" y="0"/>
                </a:lnTo>
                <a:lnTo>
                  <a:pt x="6997924" y="3130096"/>
                </a:lnTo>
                <a:lnTo>
                  <a:pt x="0" y="3130096"/>
                </a:lnTo>
                <a:lnTo>
                  <a:pt x="0" y="0"/>
                </a:lnTo>
                <a:close/>
              </a:path>
            </a:pathLst>
          </a:custGeom>
          <a:blipFill>
            <a:blip r:embed="rId5"/>
            <a:stretch>
              <a:fillRect l="-9854" t="-2738" r="-11568" b="0"/>
            </a:stretch>
          </a:blipFill>
        </p:spPr>
      </p:sp>
      <p:sp>
        <p:nvSpPr>
          <p:cNvPr name="Freeform 6" id="6"/>
          <p:cNvSpPr/>
          <p:nvPr/>
        </p:nvSpPr>
        <p:spPr>
          <a:xfrm flipH="false" flipV="false" rot="0">
            <a:off x="8273049" y="915205"/>
            <a:ext cx="9735964" cy="3985683"/>
          </a:xfrm>
          <a:custGeom>
            <a:avLst/>
            <a:gdLst/>
            <a:ahLst/>
            <a:cxnLst/>
            <a:rect r="r" b="b" t="t" l="l"/>
            <a:pathLst>
              <a:path h="3985683" w="9735964">
                <a:moveTo>
                  <a:pt x="0" y="0"/>
                </a:moveTo>
                <a:lnTo>
                  <a:pt x="9735964" y="0"/>
                </a:lnTo>
                <a:lnTo>
                  <a:pt x="9735964" y="3985684"/>
                </a:lnTo>
                <a:lnTo>
                  <a:pt x="0" y="3985684"/>
                </a:lnTo>
                <a:lnTo>
                  <a:pt x="0" y="0"/>
                </a:lnTo>
                <a:close/>
              </a:path>
            </a:pathLst>
          </a:custGeom>
          <a:blipFill>
            <a:blip r:embed="rId6"/>
            <a:stretch>
              <a:fillRect l="-10943" t="0" r="-10377" b="0"/>
            </a:stretch>
          </a:blipFill>
        </p:spPr>
      </p:sp>
      <p:sp>
        <p:nvSpPr>
          <p:cNvPr name="TextBox 7" id="7"/>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ĐÃ ĐĂNG NHẬP</a:t>
            </a:r>
          </a:p>
        </p:txBody>
      </p:sp>
      <p:sp>
        <p:nvSpPr>
          <p:cNvPr name="TextBox 8" id="8"/>
          <p:cNvSpPr txBox="true"/>
          <p:nvPr/>
        </p:nvSpPr>
        <p:spPr>
          <a:xfrm rot="0">
            <a:off x="9782071" y="9229725"/>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TÀI KHOẢN CỦA TÔI</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156757" y="911562"/>
            <a:ext cx="7987243" cy="3132505"/>
          </a:xfrm>
          <a:custGeom>
            <a:avLst/>
            <a:gdLst/>
            <a:ahLst/>
            <a:cxnLst/>
            <a:rect r="r" b="b" t="t" l="l"/>
            <a:pathLst>
              <a:path h="3132505" w="7987243">
                <a:moveTo>
                  <a:pt x="0" y="0"/>
                </a:moveTo>
                <a:lnTo>
                  <a:pt x="7987243" y="0"/>
                </a:lnTo>
                <a:lnTo>
                  <a:pt x="7987243" y="3132505"/>
                </a:lnTo>
                <a:lnTo>
                  <a:pt x="0" y="3132505"/>
                </a:lnTo>
                <a:lnTo>
                  <a:pt x="0" y="0"/>
                </a:lnTo>
                <a:close/>
              </a:path>
            </a:pathLst>
          </a:custGeom>
          <a:blipFill>
            <a:blip r:embed="rId2"/>
            <a:stretch>
              <a:fillRect l="-10224" t="0" r="-21434" b="-6521"/>
            </a:stretch>
          </a:blipFill>
        </p:spPr>
      </p:sp>
      <p:sp>
        <p:nvSpPr>
          <p:cNvPr name="Freeform 3" id="3"/>
          <p:cNvSpPr/>
          <p:nvPr/>
        </p:nvSpPr>
        <p:spPr>
          <a:xfrm flipH="false" flipV="false" rot="0">
            <a:off x="1156757" y="4454834"/>
            <a:ext cx="7987243" cy="4187781"/>
          </a:xfrm>
          <a:custGeom>
            <a:avLst/>
            <a:gdLst/>
            <a:ahLst/>
            <a:cxnLst/>
            <a:rect r="r" b="b" t="t" l="l"/>
            <a:pathLst>
              <a:path h="4187781" w="7987243">
                <a:moveTo>
                  <a:pt x="0" y="0"/>
                </a:moveTo>
                <a:lnTo>
                  <a:pt x="7987243" y="0"/>
                </a:lnTo>
                <a:lnTo>
                  <a:pt x="7987243" y="4187782"/>
                </a:lnTo>
                <a:lnTo>
                  <a:pt x="0" y="4187782"/>
                </a:lnTo>
                <a:lnTo>
                  <a:pt x="0" y="0"/>
                </a:lnTo>
                <a:close/>
              </a:path>
            </a:pathLst>
          </a:custGeom>
          <a:blipFill>
            <a:blip r:embed="rId3"/>
            <a:stretch>
              <a:fillRect l="-8436" t="0" r="-9623" b="0"/>
            </a:stretch>
          </a:blipFill>
        </p:spPr>
      </p:sp>
      <p:sp>
        <p:nvSpPr>
          <p:cNvPr name="Freeform 4" id="4"/>
          <p:cNvSpPr/>
          <p:nvPr/>
        </p:nvSpPr>
        <p:spPr>
          <a:xfrm flipH="false" flipV="false" rot="0">
            <a:off x="9486556" y="911562"/>
            <a:ext cx="8023267" cy="3132505"/>
          </a:xfrm>
          <a:custGeom>
            <a:avLst/>
            <a:gdLst/>
            <a:ahLst/>
            <a:cxnLst/>
            <a:rect r="r" b="b" t="t" l="l"/>
            <a:pathLst>
              <a:path h="3132505" w="8023267">
                <a:moveTo>
                  <a:pt x="0" y="0"/>
                </a:moveTo>
                <a:lnTo>
                  <a:pt x="8023267" y="0"/>
                </a:lnTo>
                <a:lnTo>
                  <a:pt x="8023267" y="3132505"/>
                </a:lnTo>
                <a:lnTo>
                  <a:pt x="0" y="3132505"/>
                </a:lnTo>
                <a:lnTo>
                  <a:pt x="0" y="0"/>
                </a:lnTo>
                <a:close/>
              </a:path>
            </a:pathLst>
          </a:custGeom>
          <a:blipFill>
            <a:blip r:embed="rId4"/>
            <a:stretch>
              <a:fillRect l="-13743" t="-7733" r="-33474" b="-11381"/>
            </a:stretch>
          </a:blipFill>
        </p:spPr>
      </p:sp>
      <p:sp>
        <p:nvSpPr>
          <p:cNvPr name="Freeform 5" id="5"/>
          <p:cNvSpPr/>
          <p:nvPr/>
        </p:nvSpPr>
        <p:spPr>
          <a:xfrm flipH="false" flipV="false" rot="0">
            <a:off x="9486556" y="4522727"/>
            <a:ext cx="8023267" cy="4051996"/>
          </a:xfrm>
          <a:custGeom>
            <a:avLst/>
            <a:gdLst/>
            <a:ahLst/>
            <a:cxnLst/>
            <a:rect r="r" b="b" t="t" l="l"/>
            <a:pathLst>
              <a:path h="4051996" w="8023267">
                <a:moveTo>
                  <a:pt x="0" y="0"/>
                </a:moveTo>
                <a:lnTo>
                  <a:pt x="8023267" y="0"/>
                </a:lnTo>
                <a:lnTo>
                  <a:pt x="8023267" y="4051996"/>
                </a:lnTo>
                <a:lnTo>
                  <a:pt x="0" y="4051996"/>
                </a:lnTo>
                <a:lnTo>
                  <a:pt x="0" y="0"/>
                </a:lnTo>
                <a:close/>
              </a:path>
            </a:pathLst>
          </a:custGeom>
          <a:blipFill>
            <a:blip r:embed="rId5"/>
            <a:stretch>
              <a:fillRect l="-15206" t="-3516" r="-63892" b="-6690"/>
            </a:stretch>
          </a:blipFill>
        </p:spPr>
      </p:sp>
      <p:sp>
        <p:nvSpPr>
          <p:cNvPr name="TextBox 6" id="6"/>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ĐÃ ĐĂNG NHẬP</a:t>
            </a:r>
          </a:p>
        </p:txBody>
      </p:sp>
      <p:sp>
        <p:nvSpPr>
          <p:cNvPr name="TextBox 7" id="7"/>
          <p:cNvSpPr txBox="true"/>
          <p:nvPr/>
        </p:nvSpPr>
        <p:spPr>
          <a:xfrm rot="0">
            <a:off x="6156642" y="8987473"/>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THÔNG BÁO</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1811676" cy="4114800"/>
          </a:xfrm>
          <a:custGeom>
            <a:avLst/>
            <a:gdLst/>
            <a:ahLst/>
            <a:cxnLst/>
            <a:rect r="r" b="b" t="t" l="l"/>
            <a:pathLst>
              <a:path h="4114800" w="11811676">
                <a:moveTo>
                  <a:pt x="0" y="0"/>
                </a:moveTo>
                <a:lnTo>
                  <a:pt x="11811676" y="0"/>
                </a:lnTo>
                <a:lnTo>
                  <a:pt x="11811676" y="4114800"/>
                </a:lnTo>
                <a:lnTo>
                  <a:pt x="0" y="4114800"/>
                </a:lnTo>
                <a:lnTo>
                  <a:pt x="0" y="0"/>
                </a:lnTo>
                <a:close/>
              </a:path>
            </a:pathLst>
          </a:custGeom>
          <a:blipFill>
            <a:blip r:embed="rId2"/>
            <a:stretch>
              <a:fillRect l="0" t="0" r="0" b="-9521"/>
            </a:stretch>
          </a:blipFill>
        </p:spPr>
      </p:sp>
      <p:sp>
        <p:nvSpPr>
          <p:cNvPr name="Freeform 3" id="3"/>
          <p:cNvSpPr/>
          <p:nvPr/>
        </p:nvSpPr>
        <p:spPr>
          <a:xfrm flipH="false" flipV="false" rot="0">
            <a:off x="5964530" y="5535309"/>
            <a:ext cx="11811676" cy="3722991"/>
          </a:xfrm>
          <a:custGeom>
            <a:avLst/>
            <a:gdLst/>
            <a:ahLst/>
            <a:cxnLst/>
            <a:rect r="r" b="b" t="t" l="l"/>
            <a:pathLst>
              <a:path h="3722991" w="11811676">
                <a:moveTo>
                  <a:pt x="0" y="0"/>
                </a:moveTo>
                <a:lnTo>
                  <a:pt x="11811676" y="0"/>
                </a:lnTo>
                <a:lnTo>
                  <a:pt x="11811676" y="3722991"/>
                </a:lnTo>
                <a:lnTo>
                  <a:pt x="0" y="3722991"/>
                </a:lnTo>
                <a:lnTo>
                  <a:pt x="0" y="0"/>
                </a:lnTo>
                <a:close/>
              </a:path>
            </a:pathLst>
          </a:custGeom>
          <a:blipFill>
            <a:blip r:embed="rId3"/>
            <a:stretch>
              <a:fillRect l="0" t="0" r="0" b="-18770"/>
            </a:stretch>
          </a:blipFill>
        </p:spPr>
      </p:sp>
      <p:sp>
        <p:nvSpPr>
          <p:cNvPr name="TextBox 4" id="4"/>
          <p:cNvSpPr txBox="true"/>
          <p:nvPr/>
        </p:nvSpPr>
        <p:spPr>
          <a:xfrm rot="0">
            <a:off x="-440036" y="288631"/>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ĐÃ ĐĂNG NHẬP</a:t>
            </a:r>
          </a:p>
        </p:txBody>
      </p:sp>
      <p:sp>
        <p:nvSpPr>
          <p:cNvPr name="TextBox 5" id="5"/>
          <p:cNvSpPr txBox="true"/>
          <p:nvPr/>
        </p:nvSpPr>
        <p:spPr>
          <a:xfrm rot="0">
            <a:off x="12185403" y="2815273"/>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KHO VOUCHER</a:t>
            </a:r>
          </a:p>
        </p:txBody>
      </p:sp>
      <p:sp>
        <p:nvSpPr>
          <p:cNvPr name="TextBox 6" id="6"/>
          <p:cNvSpPr txBox="true"/>
          <p:nvPr/>
        </p:nvSpPr>
        <p:spPr>
          <a:xfrm rot="0">
            <a:off x="0" y="7125977"/>
            <a:ext cx="6404566" cy="513080"/>
          </a:xfrm>
          <a:prstGeom prst="rect">
            <a:avLst/>
          </a:prstGeom>
        </p:spPr>
        <p:txBody>
          <a:bodyPr anchor="t" rtlCol="false" tIns="0" lIns="0" bIns="0" rIns="0">
            <a:spAutoFit/>
          </a:bodyPr>
          <a:lstStyle/>
          <a:p>
            <a:pPr algn="ctr">
              <a:lnSpc>
                <a:spcPts val="4000"/>
              </a:lnSpc>
            </a:pPr>
            <a:r>
              <a:rPr lang="en-US" sz="3200">
                <a:solidFill>
                  <a:srgbClr val="000000"/>
                </a:solidFill>
                <a:latin typeface="Lato Bold"/>
              </a:rPr>
              <a:t>SHOPEE XU</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30907" y="0"/>
            <a:ext cx="1586288" cy="15862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graphicFrame>
        <p:nvGraphicFramePr>
          <p:cNvPr name="Table 5" id="5"/>
          <p:cNvGraphicFramePr>
            <a:graphicFrameLocks noGrp="true"/>
          </p:cNvGraphicFramePr>
          <p:nvPr/>
        </p:nvGraphicFramePr>
        <p:xfrm>
          <a:off x="924051" y="1761831"/>
          <a:ext cx="17120783" cy="7197088"/>
        </p:xfrm>
        <a:graphic>
          <a:graphicData uri="http://schemas.openxmlformats.org/drawingml/2006/table">
            <a:tbl>
              <a:tblPr/>
              <a:tblGrid>
                <a:gridCol w="1213709"/>
                <a:gridCol w="1939812"/>
                <a:gridCol w="2211342"/>
                <a:gridCol w="2854897"/>
                <a:gridCol w="2192337"/>
                <a:gridCol w="6708687"/>
              </a:tblGrid>
              <a:tr h="729047">
                <a:tc>
                  <a:txBody>
                    <a:bodyPr anchor="t" rtlCol="false"/>
                    <a:lstStyle/>
                    <a:p>
                      <a:pPr algn="l">
                        <a:lnSpc>
                          <a:spcPts val="2519"/>
                        </a:lnSpc>
                        <a:defRPr/>
                      </a:pPr>
                      <a:r>
                        <a:rPr lang="en-US" sz="1799">
                          <a:solidFill>
                            <a:srgbClr val="000000"/>
                          </a:solidFill>
                          <a:latin typeface="Faustina Bold"/>
                        </a:rPr>
                        <a:t>Nhân Lực</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Bold"/>
                        </a:rPr>
                        <a:t>Thời Hạn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Bold"/>
                        </a:rPr>
                        <a:t>Ngày bắt đầu</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Bold"/>
                        </a:rPr>
                        <a:t>Ngày Bàn Giao</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Bold"/>
                        </a:rPr>
                        <a:t>Phương thức</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Bold"/>
                        </a:rPr>
                        <a:t>Phạm vi</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All</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16/01/2023</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20/01/2023</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Phân tích yêu cầu của khách hàng và đọc hiểu các yêu cầu của web</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All</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21/01/2023</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22/01/2023</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Xác định mục tiêu kiểm thử và rủi ro phần mềm</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All</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23/01/2023</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01/02/2024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Chọn phương pháp kiểm thử và tài liệu kiểm thử</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Bình</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02/02/2024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đăng nhập</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Hậu</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02/02/2024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đăng kí</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Sơn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02/02/2024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trang chủ với khách hàng không đăng nhập</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Ngân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02/02/2024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quên mật khẩu</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Hân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02/02/2024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tài khoản của tôi: Mục quản lí thẻ ngân hàng và thẻ ghi nợ</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Tuấn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2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02/02/2024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05/02/2024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tài khoản của tôi: mục quản lí hồ sơ</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Sơn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3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17/02/2024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tài khoản của tôi: mục dổi mật khẩu</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Hân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3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17/02/2024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tài khoản: mục quản lí thông báo</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Bình</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3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17/02/2024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giỏ hàng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Ngân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3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17/02/2024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tài khoản của tôi: </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32028">
                <a:tc>
                  <a:txBody>
                    <a:bodyPr anchor="t" rtlCol="false"/>
                    <a:lstStyle/>
                    <a:p>
                      <a:pPr algn="l">
                        <a:lnSpc>
                          <a:spcPts val="2519"/>
                        </a:lnSpc>
                        <a:defRPr/>
                      </a:pPr>
                      <a:r>
                        <a:rPr lang="en-US" sz="1799">
                          <a:solidFill>
                            <a:srgbClr val="000000"/>
                          </a:solidFill>
                          <a:latin typeface="Faustina"/>
                        </a:rPr>
                        <a:t>Hậu</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3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15/02/2024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17/02/2024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Chức năng trang chủ với khách hàng đã đăng nhập</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19655">
                <a:tc>
                  <a:txBody>
                    <a:bodyPr anchor="t" rtlCol="false"/>
                    <a:lstStyle/>
                    <a:p>
                      <a:pPr algn="l">
                        <a:lnSpc>
                          <a:spcPts val="2519"/>
                        </a:lnSpc>
                        <a:defRPr/>
                      </a:pPr>
                      <a:r>
                        <a:rPr lang="en-US" sz="1799">
                          <a:solidFill>
                            <a:srgbClr val="000000"/>
                          </a:solidFill>
                          <a:latin typeface="Faustina"/>
                        </a:rPr>
                        <a:t>All</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 ngày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18/02/2024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18/02/2024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Thủ công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sz="1799">
                          <a:solidFill>
                            <a:srgbClr val="000000"/>
                          </a:solidFill>
                          <a:latin typeface="Faustina"/>
                        </a:rPr>
                        <a:t>Tổng hợp</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523120" y="-278684"/>
            <a:ext cx="801862"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3</a:t>
            </a:r>
          </a:p>
        </p:txBody>
      </p:sp>
      <p:sp>
        <p:nvSpPr>
          <p:cNvPr name="TextBox 7" id="7"/>
          <p:cNvSpPr txBox="true"/>
          <p:nvPr/>
        </p:nvSpPr>
        <p:spPr>
          <a:xfrm rot="0">
            <a:off x="523120" y="186055"/>
            <a:ext cx="7114919" cy="842645"/>
          </a:xfrm>
          <a:prstGeom prst="rect">
            <a:avLst/>
          </a:prstGeom>
        </p:spPr>
        <p:txBody>
          <a:bodyPr anchor="t" rtlCol="false" tIns="0" lIns="0" bIns="0" rIns="0">
            <a:spAutoFit/>
          </a:bodyPr>
          <a:lstStyle/>
          <a:p>
            <a:pPr algn="ctr">
              <a:lnSpc>
                <a:spcPts val="6580"/>
              </a:lnSpc>
            </a:pPr>
            <a:r>
              <a:rPr lang="en-US" sz="4700">
                <a:solidFill>
                  <a:srgbClr val="000000"/>
                </a:solidFill>
                <a:latin typeface="Cubao"/>
              </a:rPr>
              <a:t>Test Plan</a:t>
            </a:r>
          </a:p>
        </p:txBody>
      </p:sp>
    </p:spTree>
  </p:cSld>
  <p:clrMapOvr>
    <a:masterClrMapping/>
  </p:clrMapOvr>
</p:sld>
</file>

<file path=ppt/slides/slide48.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30907" y="0"/>
            <a:ext cx="1586288" cy="15862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graphicFrame>
        <p:nvGraphicFramePr>
          <p:cNvPr name="Table 5" id="5"/>
          <p:cNvGraphicFramePr>
            <a:graphicFrameLocks noGrp="true"/>
          </p:cNvGraphicFramePr>
          <p:nvPr/>
        </p:nvGraphicFramePr>
        <p:xfrm>
          <a:off x="1717195" y="1467567"/>
          <a:ext cx="15423166" cy="7351867"/>
        </p:xfrm>
        <a:graphic>
          <a:graphicData uri="http://schemas.openxmlformats.org/drawingml/2006/table">
            <a:tbl>
              <a:tblPr/>
              <a:tblGrid>
                <a:gridCol w="1612113"/>
                <a:gridCol w="4093412"/>
                <a:gridCol w="6964303"/>
                <a:gridCol w="2753338"/>
              </a:tblGrid>
              <a:tr h="521813">
                <a:tc>
                  <a:txBody>
                    <a:bodyPr anchor="t" rtlCol="false"/>
                    <a:lstStyle/>
                    <a:p>
                      <a:pPr algn="l">
                        <a:lnSpc>
                          <a:spcPts val="2379"/>
                        </a:lnSpc>
                        <a:defRPr/>
                      </a:pPr>
                      <a:r>
                        <a:rPr lang="en-US" sz="1699">
                          <a:solidFill>
                            <a:srgbClr val="000000"/>
                          </a:solidFill>
                          <a:latin typeface="Faustina Bold"/>
                        </a:rPr>
                        <a:t>Yêu cầu cấp 1</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Bold"/>
                        </a:rPr>
                        <a:t>Yêu cầu cấp 2</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Bold"/>
                        </a:rPr>
                        <a:t>Tiêu chí kiểm thử</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Bold"/>
                        </a:rPr>
                        <a:t>Loại kiểm thử</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02179">
                <a:tc rowSpan="5">
                  <a:txBody>
                    <a:bodyPr anchor="t" rtlCol="false"/>
                    <a:lstStyle/>
                    <a:p>
                      <a:pPr algn="l">
                        <a:lnSpc>
                          <a:spcPts val="2379"/>
                        </a:lnSpc>
                        <a:defRPr/>
                      </a:pPr>
                      <a:r>
                        <a:rPr lang="en-US" sz="1699">
                          <a:solidFill>
                            <a:srgbClr val="000000"/>
                          </a:solidFill>
                          <a:latin typeface="Faustina"/>
                        </a:rPr>
                        <a:t>Đăng nhập</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379"/>
                        </a:lnSpc>
                        <a:defRPr/>
                      </a:pPr>
                      <a:r>
                        <a:rPr lang="en-US" sz="1699">
                          <a:solidFill>
                            <a:srgbClr val="000000"/>
                          </a:solidFill>
                          <a:latin typeface="Faustina"/>
                        </a:rPr>
                        <a:t>Đăng nhập thành công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Kiểm tra hiển thị giao diện đăng nhập có các textbox để nhập liệu và các phím điều hướng?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06136">
                <a:tc vMerge="true">
                  <a:txBody>
                    <a:bodyPr anchor="t" rtlCol="false"/>
                    <a:lstStyle/>
                    <a:p>
                      <a:pPr algn="l">
                        <a:lnSpc>
                          <a:spcPts val="2379"/>
                        </a:lnSpc>
                        <a:defRPr/>
                      </a:pPr>
                      <a:r>
                        <a:rPr lang="en-US" sz="1699">
                          <a:solidFill>
                            <a:srgbClr val="000000"/>
                          </a:solidFill>
                          <a:latin typeface="Faustina"/>
                        </a:rPr>
                        <a:t>Đăng nhập</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79"/>
                        </a:lnSpc>
                        <a:defRPr/>
                      </a:pPr>
                      <a:r>
                        <a:rPr lang="en-US" sz="1699">
                          <a:solidFill>
                            <a:srgbClr val="000000"/>
                          </a:solidFill>
                          <a:latin typeface="Faustina"/>
                        </a:rPr>
                        <a:t>Đăng nhập thành công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Tốc độ kiểm tra tài khoản và mật khẩu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1813">
                <a:tc vMerge="true">
                  <a:txBody>
                    <a:bodyPr anchor="t" rtlCol="false"/>
                    <a:lstStyle/>
                    <a:p>
                      <a:pPr algn="l">
                        <a:lnSpc>
                          <a:spcPts val="2379"/>
                        </a:lnSpc>
                        <a:defRPr/>
                      </a:pPr>
                      <a:r>
                        <a:rPr lang="en-US" sz="1699">
                          <a:solidFill>
                            <a:srgbClr val="000000"/>
                          </a:solidFill>
                          <a:latin typeface="Faustina"/>
                        </a:rPr>
                        <a:t>Đăng nhập</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3">
                  <a:txBody>
                    <a:bodyPr anchor="t" rtlCol="false"/>
                    <a:lstStyle/>
                    <a:p>
                      <a:pPr algn="l">
                        <a:lnSpc>
                          <a:spcPts val="2379"/>
                        </a:lnSpc>
                        <a:defRPr/>
                      </a:pPr>
                      <a:r>
                        <a:rPr lang="en-US" sz="1699">
                          <a:solidFill>
                            <a:srgbClr val="000000"/>
                          </a:solidFill>
                          <a:latin typeface="Faustina"/>
                        </a:rPr>
                        <a:t>Đăng nhập không thành công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Kiểm tra độ chính xác của tài khoản và mật khẩu</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1813">
                <a:tc vMerge="true">
                  <a:txBody>
                    <a:bodyPr anchor="t" rtlCol="false"/>
                    <a:lstStyle/>
                    <a:p>
                      <a:pPr algn="l">
                        <a:lnSpc>
                          <a:spcPts val="2379"/>
                        </a:lnSpc>
                        <a:defRPr/>
                      </a:pPr>
                      <a:r>
                        <a:rPr lang="en-US" sz="1699">
                          <a:solidFill>
                            <a:srgbClr val="000000"/>
                          </a:solidFill>
                          <a:latin typeface="Faustina"/>
                        </a:rPr>
                        <a:t>Đăng nhập</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79"/>
                        </a:lnSpc>
                        <a:defRPr/>
                      </a:pPr>
                      <a:r>
                        <a:rPr lang="en-US" sz="1699">
                          <a:solidFill>
                            <a:srgbClr val="000000"/>
                          </a:solidFill>
                          <a:latin typeface="Faustina"/>
                        </a:rPr>
                        <a:t>Đăng nhập không thành công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Kiểm tra thử tài khoản có tồn tại hay là không tồn tại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06136">
                <a:tc vMerge="true">
                  <a:txBody>
                    <a:bodyPr anchor="t" rtlCol="false"/>
                    <a:lstStyle/>
                    <a:p>
                      <a:pPr algn="l">
                        <a:lnSpc>
                          <a:spcPts val="2379"/>
                        </a:lnSpc>
                        <a:defRPr/>
                      </a:pPr>
                      <a:r>
                        <a:rPr lang="en-US" sz="1699">
                          <a:solidFill>
                            <a:srgbClr val="000000"/>
                          </a:solidFill>
                          <a:latin typeface="Faustina"/>
                        </a:rPr>
                        <a:t>Đăng nhập</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79"/>
                        </a:lnSpc>
                        <a:defRPr/>
                      </a:pPr>
                      <a:r>
                        <a:rPr lang="en-US" sz="1699">
                          <a:solidFill>
                            <a:srgbClr val="000000"/>
                          </a:solidFill>
                          <a:latin typeface="Faustina"/>
                        </a:rPr>
                        <a:t>Đăng nhập không thành công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Kiểm tra giao diện khi thông báo lỗi đăng nhập</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GUI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02179">
                <a:tc rowSpan="4">
                  <a:txBody>
                    <a:bodyPr anchor="t" rtlCol="false"/>
                    <a:lstStyle/>
                    <a:p>
                      <a:pPr algn="l">
                        <a:lnSpc>
                          <a:spcPts val="2379"/>
                        </a:lnSpc>
                        <a:defRPr/>
                      </a:pPr>
                      <a:r>
                        <a:rPr lang="en-US" sz="1699">
                          <a:solidFill>
                            <a:srgbClr val="000000"/>
                          </a:solidFill>
                          <a:latin typeface="Faustina"/>
                        </a:rPr>
                        <a:t>Đăng kí</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379"/>
                        </a:lnSpc>
                        <a:defRPr/>
                      </a:pPr>
                      <a:r>
                        <a:rPr lang="en-US" sz="1699">
                          <a:solidFill>
                            <a:srgbClr val="000000"/>
                          </a:solidFill>
                          <a:latin typeface="Faustina"/>
                        </a:rPr>
                        <a:t>Đăng kí thành công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Kiểm tra sự hiển thị giao diện đăng kí có các textfield để nhập thông tin và các nút điều hướng có đúng theo thiết kế hay không?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GUI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1813">
                <a:tc vMerge="true">
                  <a:txBody>
                    <a:bodyPr anchor="t" rtlCol="false"/>
                    <a:lstStyle/>
                    <a:p>
                      <a:pPr algn="l">
                        <a:lnSpc>
                          <a:spcPts val="2379"/>
                        </a:lnSpc>
                        <a:defRPr/>
                      </a:pPr>
                      <a:r>
                        <a:rPr lang="en-US" sz="1699">
                          <a:solidFill>
                            <a:srgbClr val="000000"/>
                          </a:solidFill>
                          <a:latin typeface="Faustina"/>
                        </a:rPr>
                        <a:t>Đăng kí</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79"/>
                        </a:lnSpc>
                        <a:defRPr/>
                      </a:pPr>
                      <a:r>
                        <a:rPr lang="en-US" sz="1699">
                          <a:solidFill>
                            <a:srgbClr val="000000"/>
                          </a:solidFill>
                          <a:latin typeface="Faustina"/>
                        </a:rPr>
                        <a:t>Đăng kí thành công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Đưa thẳng vào trang chủ sau khi đăng kí thành công hay không?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1813">
                <a:tc vMerge="true">
                  <a:txBody>
                    <a:bodyPr anchor="t" rtlCol="false"/>
                    <a:lstStyle/>
                    <a:p>
                      <a:pPr algn="l">
                        <a:lnSpc>
                          <a:spcPts val="2379"/>
                        </a:lnSpc>
                        <a:defRPr/>
                      </a:pPr>
                      <a:r>
                        <a:rPr lang="en-US" sz="1699">
                          <a:solidFill>
                            <a:srgbClr val="000000"/>
                          </a:solidFill>
                          <a:latin typeface="Faustina"/>
                        </a:rPr>
                        <a:t>Đăng kí</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379"/>
                        </a:lnSpc>
                        <a:defRPr/>
                      </a:pPr>
                      <a:r>
                        <a:rPr lang="en-US" sz="1699">
                          <a:solidFill>
                            <a:srgbClr val="000000"/>
                          </a:solidFill>
                          <a:latin typeface="Faustina"/>
                        </a:rPr>
                        <a:t>Đăng kí không thành công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Kiểm tra sự tồn tại của tên đăng nhập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02179">
                <a:tc vMerge="true">
                  <a:txBody>
                    <a:bodyPr anchor="t" rtlCol="false"/>
                    <a:lstStyle/>
                    <a:p>
                      <a:pPr algn="l">
                        <a:lnSpc>
                          <a:spcPts val="2379"/>
                        </a:lnSpc>
                        <a:defRPr/>
                      </a:pPr>
                      <a:r>
                        <a:rPr lang="en-US" sz="1699">
                          <a:solidFill>
                            <a:srgbClr val="000000"/>
                          </a:solidFill>
                          <a:latin typeface="Faustina"/>
                        </a:rPr>
                        <a:t>Đăng kí</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79"/>
                        </a:lnSpc>
                        <a:defRPr/>
                      </a:pPr>
                      <a:r>
                        <a:rPr lang="en-US" sz="1699">
                          <a:solidFill>
                            <a:srgbClr val="000000"/>
                          </a:solidFill>
                          <a:latin typeface="Faustina"/>
                        </a:rPr>
                        <a:t>Đăng kí không thành công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Kiểm tra thông tin có hợp lệ hay là không. Ví dụ: sai số điện thoại, phần xác nhận mật khẩu và mật khẩu không trùng khớp</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02179">
                <a:tc>
                  <a:txBody>
                    <a:bodyPr anchor="t" rtlCol="false"/>
                    <a:lstStyle/>
                    <a:p>
                      <a:pPr algn="l">
                        <a:lnSpc>
                          <a:spcPts val="2379"/>
                        </a:lnSpc>
                        <a:defRPr/>
                      </a:pPr>
                      <a:r>
                        <a:rPr lang="en-US" sz="1699">
                          <a:solidFill>
                            <a:srgbClr val="000000"/>
                          </a:solidFill>
                          <a:latin typeface="Faustina"/>
                        </a:rPr>
                        <a:t>Quên mật khẩu</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Quên mật khẩu</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Nhấp vào "Quên mật khẩu" sau khi đã nhập email nếu email có sở hữu tài khoản sẽ gửi mật khẩu mới random về email đó?</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21813">
                <a:tc>
                  <a:txBody>
                    <a:bodyPr anchor="t" rtlCol="false"/>
                    <a:lstStyle/>
                    <a:p>
                      <a:pPr algn="l">
                        <a:lnSpc>
                          <a:spcPts val="2379"/>
                        </a:lnSpc>
                        <a:defRPr/>
                      </a:pPr>
                      <a:r>
                        <a:rPr lang="en-US" sz="1699">
                          <a:solidFill>
                            <a:srgbClr val="000000"/>
                          </a:solidFill>
                          <a:latin typeface="Faustina"/>
                        </a:rPr>
                        <a:t>Kênh người bán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Truy cập vào trang người bán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79"/>
                        </a:lnSpc>
                        <a:defRPr/>
                      </a:pPr>
                      <a:r>
                        <a:rPr lang="en-US" sz="169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526390" y="-278684"/>
            <a:ext cx="795321"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4</a:t>
            </a:r>
          </a:p>
        </p:txBody>
      </p:sp>
      <p:sp>
        <p:nvSpPr>
          <p:cNvPr name="TextBox 7" id="7"/>
          <p:cNvSpPr txBox="true"/>
          <p:nvPr/>
        </p:nvSpPr>
        <p:spPr>
          <a:xfrm rot="0">
            <a:off x="523120" y="186055"/>
            <a:ext cx="7114919" cy="842645"/>
          </a:xfrm>
          <a:prstGeom prst="rect">
            <a:avLst/>
          </a:prstGeom>
        </p:spPr>
        <p:txBody>
          <a:bodyPr anchor="t" rtlCol="false" tIns="0" lIns="0" bIns="0" rIns="0">
            <a:spAutoFit/>
          </a:bodyPr>
          <a:lstStyle/>
          <a:p>
            <a:pPr algn="ctr">
              <a:lnSpc>
                <a:spcPts val="6580"/>
              </a:lnSpc>
            </a:pPr>
            <a:r>
              <a:rPr lang="en-US" sz="4700">
                <a:solidFill>
                  <a:srgbClr val="000000"/>
                </a:solidFill>
                <a:latin typeface="Cubao"/>
              </a:rPr>
              <a:t>Test Design</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36157" y="166497"/>
          <a:ext cx="17399878" cy="10106025"/>
        </p:xfrm>
        <a:graphic>
          <a:graphicData uri="http://schemas.openxmlformats.org/drawingml/2006/table">
            <a:tbl>
              <a:tblPr/>
              <a:tblGrid>
                <a:gridCol w="1443527"/>
                <a:gridCol w="2886358"/>
                <a:gridCol w="10396781"/>
                <a:gridCol w="2673213"/>
              </a:tblGrid>
              <a:tr h="1044668">
                <a:tc>
                  <a:txBody>
                    <a:bodyPr anchor="t" rtlCol="false"/>
                    <a:lstStyle/>
                    <a:p>
                      <a:pPr algn="l">
                        <a:lnSpc>
                          <a:spcPts val="2449"/>
                        </a:lnSpc>
                        <a:defRPr/>
                      </a:pPr>
                      <a:r>
                        <a:rPr lang="en-US" sz="1749">
                          <a:solidFill>
                            <a:srgbClr val="000000"/>
                          </a:solidFill>
                          <a:latin typeface="Faustina"/>
                        </a:rPr>
                        <a:t>Tải ứng dụng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Truy cập vào Tải ứng dụng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Khi click vào ô "Tải ứng dụng" ở góc trái màn hình thì sẽ đưa đến trang web tải ứng dụng shopee về máy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1730">
                <a:tc>
                  <a:txBody>
                    <a:bodyPr anchor="t" rtlCol="false"/>
                    <a:lstStyle/>
                    <a:p>
                      <a:pPr algn="l">
                        <a:lnSpc>
                          <a:spcPts val="2449"/>
                        </a:lnSpc>
                        <a:defRPr/>
                      </a:pPr>
                      <a:r>
                        <a:rPr lang="en-US" sz="1749">
                          <a:solidFill>
                            <a:srgbClr val="000000"/>
                          </a:solidFill>
                          <a:latin typeface="Faustina"/>
                        </a:rPr>
                        <a:t>Kết nối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Truy cập vào kết nối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Khi click vào biểu tượng Facebook hoặc Instagram ở góc trái màn hình sẽ hiện ra fanpage của shopee qua 2 trang MXH đó</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1730">
                <a:tc>
                  <a:txBody>
                    <a:bodyPr anchor="t" rtlCol="false"/>
                    <a:lstStyle/>
                    <a:p>
                      <a:pPr algn="l">
                        <a:lnSpc>
                          <a:spcPts val="2449"/>
                        </a:lnSpc>
                        <a:defRPr/>
                      </a:pPr>
                      <a:r>
                        <a:rPr lang="en-US" sz="1749">
                          <a:solidFill>
                            <a:srgbClr val="000000"/>
                          </a:solidFill>
                          <a:latin typeface="Faustina"/>
                        </a:rPr>
                        <a:t>Thông báo</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Truy cập thông báo</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Khi click vào ô cho phép thông báo thì sẽ hiển thị ra thông báo về đơn hàng, thông tin vận chuyển, khuyến mãi của hệ thống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1730">
                <a:tc>
                  <a:txBody>
                    <a:bodyPr anchor="t" rtlCol="false"/>
                    <a:lstStyle/>
                    <a:p>
                      <a:pPr algn="l">
                        <a:lnSpc>
                          <a:spcPts val="2449"/>
                        </a:lnSpc>
                        <a:defRPr/>
                      </a:pPr>
                      <a:r>
                        <a:rPr lang="en-US" sz="1749">
                          <a:solidFill>
                            <a:srgbClr val="000000"/>
                          </a:solidFill>
                          <a:latin typeface="Faustina"/>
                        </a:rPr>
                        <a:t>Hỗ trợ</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Truy cập vào hỗ trợ</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Khi click vào ô "Hỗ trợ" ở góc phải màn hình thì sẽ đưa khách hàng đến trang hỗ trợ để hỗ trợ khách hàng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4304">
                <a:tc>
                  <a:txBody>
                    <a:bodyPr anchor="t" rtlCol="false"/>
                    <a:lstStyle/>
                    <a:p>
                      <a:pPr algn="l">
                        <a:lnSpc>
                          <a:spcPts val="2449"/>
                        </a:lnSpc>
                        <a:defRPr/>
                      </a:pPr>
                      <a:r>
                        <a:rPr lang="en-US" sz="1749">
                          <a:solidFill>
                            <a:srgbClr val="000000"/>
                          </a:solidFill>
                          <a:latin typeface="Faustina"/>
                        </a:rPr>
                        <a:t>Đổi ngôn ngữ</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Truy cập vào đôi ngôn ngữ</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Khi click vào sẽ hiện ra 2 options là "Tiếng Việt" và "English" để khách hàng lựa chọn ngôn ngữ phù hợp với ngôn ngữ của mình</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7100">
                <a:tc rowSpan="6">
                  <a:txBody>
                    <a:bodyPr anchor="t" rtlCol="false"/>
                    <a:lstStyle/>
                    <a:p>
                      <a:pPr algn="l">
                        <a:lnSpc>
                          <a:spcPts val="2449"/>
                        </a:lnSpc>
                        <a:defRPr/>
                      </a:pPr>
                      <a:r>
                        <a:rPr lang="en-US" sz="1749">
                          <a:solidFill>
                            <a:srgbClr val="000000"/>
                          </a:solidFill>
                          <a:latin typeface="Faustina"/>
                        </a:rPr>
                        <a:t>Sản phẩm</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Xem sản phẩm</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Tất cả khách hàng đều có thểm xem được tất cả sản phẩm thi truy cập vào web</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1730">
                <a:tc vMerge="true">
                  <a:txBody>
                    <a:bodyPr anchor="t" rtlCol="false"/>
                    <a:lstStyle/>
                    <a:p>
                      <a:pPr algn="l">
                        <a:lnSpc>
                          <a:spcPts val="2449"/>
                        </a:lnSpc>
                        <a:defRPr/>
                      </a:pPr>
                      <a:r>
                        <a:rPr lang="en-US" sz="1749">
                          <a:solidFill>
                            <a:srgbClr val="000000"/>
                          </a:solidFill>
                          <a:latin typeface="Faustina"/>
                        </a:rPr>
                        <a:t>Sản phẩm</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Tìm kiếm sản phẩm</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Có thể tìm kiếm theo tên sản phẩm, loại sản phẩm hoặc tên shop buôn bán những sản phẩm khách hàng cần tìm kiếm</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7100">
                <a:tc vMerge="true">
                  <a:txBody>
                    <a:bodyPr anchor="t" rtlCol="false"/>
                    <a:lstStyle/>
                    <a:p>
                      <a:pPr algn="l">
                        <a:lnSpc>
                          <a:spcPts val="2449"/>
                        </a:lnSpc>
                        <a:defRPr/>
                      </a:pPr>
                      <a:r>
                        <a:rPr lang="en-US" sz="1749">
                          <a:solidFill>
                            <a:srgbClr val="000000"/>
                          </a:solidFill>
                          <a:latin typeface="Faustina"/>
                        </a:rPr>
                        <a:t>Sản phẩm</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Thêm sản phẩm vào giỏ hàng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Có thể thêm sản phẩm vào giỏ hàng và tiến hành đặt hàng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7100">
                <a:tc vMerge="true">
                  <a:txBody>
                    <a:bodyPr anchor="t" rtlCol="false"/>
                    <a:lstStyle/>
                    <a:p>
                      <a:pPr algn="l">
                        <a:lnSpc>
                          <a:spcPts val="2449"/>
                        </a:lnSpc>
                        <a:defRPr/>
                      </a:pPr>
                      <a:r>
                        <a:rPr lang="en-US" sz="1749">
                          <a:solidFill>
                            <a:srgbClr val="000000"/>
                          </a:solidFill>
                          <a:latin typeface="Faustina"/>
                        </a:rPr>
                        <a:t>Sản phẩm</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Đánh giá và nhận xét</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Đánh giá và nhận xét sau khi nhận hàng và sử dụng mặt hàng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21730">
                <a:tc vMerge="true">
                  <a:txBody>
                    <a:bodyPr anchor="t" rtlCol="false"/>
                    <a:lstStyle/>
                    <a:p>
                      <a:pPr algn="l">
                        <a:lnSpc>
                          <a:spcPts val="2449"/>
                        </a:lnSpc>
                        <a:defRPr/>
                      </a:pPr>
                      <a:r>
                        <a:rPr lang="en-US" sz="1749">
                          <a:solidFill>
                            <a:srgbClr val="000000"/>
                          </a:solidFill>
                          <a:latin typeface="Faustina"/>
                        </a:rPr>
                        <a:t>Sản phẩm</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Tham gia event của web</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Khám phá những sự kiện khuyến mãi của trang web: Voucher giảm giá sản phẩm, voucher miễn phí vận chuyển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7100">
                <a:tc vMerge="true">
                  <a:txBody>
                    <a:bodyPr anchor="t" rtlCol="false"/>
                    <a:lstStyle/>
                    <a:p>
                      <a:pPr algn="l">
                        <a:lnSpc>
                          <a:spcPts val="2449"/>
                        </a:lnSpc>
                        <a:defRPr/>
                      </a:pPr>
                      <a:r>
                        <a:rPr lang="en-US" sz="1749">
                          <a:solidFill>
                            <a:srgbClr val="000000"/>
                          </a:solidFill>
                          <a:latin typeface="Faustina"/>
                        </a:rPr>
                        <a:t>Sản phẩm</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Theo dõi đơn gàng</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Có thể theo dõi đơn hàng khi đã đặt mua đơn hàng thông qua trang web</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449"/>
                        </a:lnSpc>
                        <a:defRPr/>
                      </a:pPr>
                      <a:r>
                        <a:rPr lang="en-US" sz="1749">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0">
            <a:off x="1184546" y="487271"/>
            <a:ext cx="1937259" cy="19372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5" id="5"/>
          <p:cNvSpPr/>
          <p:nvPr/>
        </p:nvSpPr>
        <p:spPr>
          <a:xfrm flipH="false" flipV="false" rot="0">
            <a:off x="11261277" y="2695525"/>
            <a:ext cx="5388119" cy="5388119"/>
          </a:xfrm>
          <a:custGeom>
            <a:avLst/>
            <a:gdLst/>
            <a:ahLst/>
            <a:cxnLst/>
            <a:rect r="r" b="b" t="t" l="l"/>
            <a:pathLst>
              <a:path h="5388119" w="5388119">
                <a:moveTo>
                  <a:pt x="0" y="0"/>
                </a:moveTo>
                <a:lnTo>
                  <a:pt x="5388118" y="0"/>
                </a:lnTo>
                <a:lnTo>
                  <a:pt x="5388118" y="5388119"/>
                </a:lnTo>
                <a:lnTo>
                  <a:pt x="0" y="5388119"/>
                </a:lnTo>
                <a:lnTo>
                  <a:pt x="0" y="0"/>
                </a:lnTo>
                <a:close/>
              </a:path>
            </a:pathLst>
          </a:custGeom>
          <a:blipFill>
            <a:blip r:embed="rId2"/>
            <a:stretch>
              <a:fillRect l="0" t="0" r="0" b="0"/>
            </a:stretch>
          </a:blipFill>
        </p:spPr>
      </p:sp>
      <p:sp>
        <p:nvSpPr>
          <p:cNvPr name="TextBox 6" id="6"/>
          <p:cNvSpPr txBox="true"/>
          <p:nvPr/>
        </p:nvSpPr>
        <p:spPr>
          <a:xfrm rot="0">
            <a:off x="2153175" y="2419300"/>
            <a:ext cx="2973475" cy="794131"/>
          </a:xfrm>
          <a:prstGeom prst="rect">
            <a:avLst/>
          </a:prstGeom>
        </p:spPr>
        <p:txBody>
          <a:bodyPr anchor="t" rtlCol="false" tIns="0" lIns="0" bIns="0" rIns="0">
            <a:spAutoFit/>
          </a:bodyPr>
          <a:lstStyle/>
          <a:p>
            <a:pPr marL="734059" indent="-367030" lvl="1">
              <a:lnSpc>
                <a:spcPts val="6901"/>
              </a:lnSpc>
              <a:buFont typeface="Arial"/>
              <a:buChar char="•"/>
            </a:pPr>
            <a:r>
              <a:rPr lang="en-US" sz="3399">
                <a:solidFill>
                  <a:srgbClr val="000000"/>
                </a:solidFill>
                <a:latin typeface="Glacial Indifference Bold"/>
              </a:rPr>
              <a:t>Đăng ký:</a:t>
            </a:r>
          </a:p>
        </p:txBody>
      </p:sp>
      <p:sp>
        <p:nvSpPr>
          <p:cNvPr name="TextBox 7" id="7"/>
          <p:cNvSpPr txBox="true"/>
          <p:nvPr/>
        </p:nvSpPr>
        <p:spPr>
          <a:xfrm rot="0">
            <a:off x="1846842" y="375777"/>
            <a:ext cx="612667"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1</a:t>
            </a:r>
          </a:p>
        </p:txBody>
      </p:sp>
      <p:sp>
        <p:nvSpPr>
          <p:cNvPr name="TextBox 8" id="8"/>
          <p:cNvSpPr txBox="true"/>
          <p:nvPr/>
        </p:nvSpPr>
        <p:spPr>
          <a:xfrm rot="0">
            <a:off x="3274195" y="615166"/>
            <a:ext cx="10041491" cy="1395718"/>
          </a:xfrm>
          <a:prstGeom prst="rect">
            <a:avLst/>
          </a:prstGeom>
        </p:spPr>
        <p:txBody>
          <a:bodyPr anchor="t" rtlCol="false" tIns="0" lIns="0" bIns="0" rIns="0">
            <a:spAutoFit/>
          </a:bodyPr>
          <a:lstStyle/>
          <a:p>
            <a:pPr algn="ctr">
              <a:lnSpc>
                <a:spcPts val="10220"/>
              </a:lnSpc>
            </a:pPr>
            <a:r>
              <a:rPr lang="en-US" sz="7300">
                <a:solidFill>
                  <a:srgbClr val="000000"/>
                </a:solidFill>
                <a:latin typeface="Bungee"/>
              </a:rPr>
              <a:t>Yêu cầu hệ thống</a:t>
            </a:r>
          </a:p>
        </p:txBody>
      </p:sp>
      <p:sp>
        <p:nvSpPr>
          <p:cNvPr name="TextBox 9" id="9"/>
          <p:cNvSpPr txBox="true"/>
          <p:nvPr/>
        </p:nvSpPr>
        <p:spPr>
          <a:xfrm rot="0">
            <a:off x="2153175" y="3307909"/>
            <a:ext cx="7477615" cy="239767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Bằng số điện thoại qua quá trình xác nhận với mã xác nhận qua cuộc gọi đến hoặc qua tin nhắn của tổng đài. </a:t>
            </a:r>
          </a:p>
          <a:p>
            <a:pPr algn="ctr">
              <a:lnSpc>
                <a:spcPts val="3719"/>
              </a:lnSpc>
            </a:pPr>
            <a:r>
              <a:rPr lang="en-US" sz="2656">
                <a:solidFill>
                  <a:srgbClr val="000000"/>
                </a:solidFill>
                <a:latin typeface="Faustina"/>
              </a:rPr>
              <a:t>Sau đó tạo mật khẩu đăng nhập tương ứng với số điện thoại đã đăng ký.</a:t>
            </a:r>
          </a:p>
        </p:txBody>
      </p:sp>
      <p:sp>
        <p:nvSpPr>
          <p:cNvPr name="TextBox 10" id="10"/>
          <p:cNvSpPr txBox="true"/>
          <p:nvPr/>
        </p:nvSpPr>
        <p:spPr>
          <a:xfrm rot="0">
            <a:off x="2153175" y="6515842"/>
            <a:ext cx="7929044" cy="19577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Khách hàng có thể đăng ký bằng tài khoản facebook hoặc gmail. </a:t>
            </a:r>
          </a:p>
          <a:p>
            <a:pPr algn="ctr">
              <a:lnSpc>
                <a:spcPts val="3919"/>
              </a:lnSpc>
            </a:pPr>
            <a:r>
              <a:rPr lang="en-US" sz="2799">
                <a:solidFill>
                  <a:srgbClr val="000000"/>
                </a:solidFill>
                <a:latin typeface="Faustina"/>
              </a:rPr>
              <a:t>Sau khi xác thực thành công thì trực tiếp đăng nhập bằng tài khoản đó luôn.</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459989" y="345361"/>
          <a:ext cx="14420751" cy="9615327"/>
        </p:xfrm>
        <a:graphic>
          <a:graphicData uri="http://schemas.openxmlformats.org/drawingml/2006/table">
            <a:tbl>
              <a:tblPr/>
              <a:tblGrid>
                <a:gridCol w="1083014"/>
                <a:gridCol w="2873003"/>
                <a:gridCol w="9499747"/>
                <a:gridCol w="964987"/>
              </a:tblGrid>
              <a:tr h="926393">
                <a:tc rowSpan="12">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5">
                  <a:txBody>
                    <a:bodyPr anchor="t" rtlCol="false"/>
                    <a:lstStyle/>
                    <a:p>
                      <a:pPr algn="l">
                        <a:lnSpc>
                          <a:spcPts val="2380"/>
                        </a:lnSpc>
                        <a:defRPr/>
                      </a:pPr>
                      <a:r>
                        <a:rPr lang="en-US" sz="1700">
                          <a:solidFill>
                            <a:srgbClr val="000000"/>
                          </a:solidFill>
                          <a:latin typeface="Faustina"/>
                        </a:rPr>
                        <a:t>Khi click vào tài khoản của tôi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Sẽ hiển thị các thông tin cá nhân đã thêm trước đó, người dùng có thể thay đổi thông tin của mình</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57068">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tài khoản của tôi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Có thể thêm hoặc xoá liên kết vs thẻ ngân hàng, thẻ tín dụng của mình</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64955">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tài khoản của tôi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Có thể thay đổi mật khẩu của tài khoản của mình</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05827">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tài khoản của tôi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Có thể thay đổi địa chỉ nhận hàng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49181">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tài khoản của tôi</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Có thể cài đặt thông báo cho tài khoản của mình theo đúng yêu cầu của mình</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57068">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7">
                  <a:txBody>
                    <a:bodyPr anchor="t" rtlCol="false"/>
                    <a:lstStyle/>
                    <a:p>
                      <a:pPr algn="l">
                        <a:lnSpc>
                          <a:spcPts val="2380"/>
                        </a:lnSpc>
                        <a:defRPr/>
                      </a:pPr>
                      <a:r>
                        <a:rPr lang="en-US" sz="1700">
                          <a:solidFill>
                            <a:srgbClr val="000000"/>
                          </a:solidFill>
                          <a:latin typeface="Faustina"/>
                        </a:rPr>
                        <a:t>Khi click vào mục đơn mua</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Khách hàng sẽ thấy tab mặc định và tất cả các đơn hàng đã mua trước đây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139">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mục đơn mua</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Khi click vào tab "Chờ thanh toán" thì sẽ hiển thị ra các đơn hàng đang chờ thanh toán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139">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mục đơn mua</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Khi click vào tab "Đang vận chuyển" thì sẽ hiển thị ra các đơn hàng đang trong quá trình vận chuyển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139">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mục đơn mua</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Khi click vào tab "Chờ giao hàng" thì sẽ hiển thị ra các đơn hàng đang chờ giao hàng </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139">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mục đơn mua</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Khi click vào tab "Hoàn thành" sẽ hiển thị lên những bản ghi của các đơn hàng đã hoàn thành trước đây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139">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mục đơn mua</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Khi click vào tab "Đã huỷ" sẽ hiển thị lên những bản ghi của các đơn hàng đã huỷ trước đây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139">
                <a:tc vMerge="true">
                  <a:txBody>
                    <a:bodyPr anchor="t" rtlCol="false"/>
                    <a:lstStyle/>
                    <a:p>
                      <a:pPr algn="l">
                        <a:lnSpc>
                          <a:spcPts val="2380"/>
                        </a:lnSpc>
                        <a:defRPr/>
                      </a:pPr>
                      <a:r>
                        <a:rPr lang="en-US" sz="1700">
                          <a:solidFill>
                            <a:srgbClr val="000000"/>
                          </a:solidFill>
                          <a:latin typeface="Faustina"/>
                        </a:rPr>
                        <a:t>Tài khoản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380"/>
                        </a:lnSpc>
                        <a:defRPr/>
                      </a:pPr>
                      <a:r>
                        <a:rPr lang="en-US" sz="1700">
                          <a:solidFill>
                            <a:srgbClr val="000000"/>
                          </a:solidFill>
                          <a:latin typeface="Faustina"/>
                        </a:rPr>
                        <a:t>Khi click vào mục đơn mua</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Khi click vào tab"Trả hàng/Hoàn tiền" sẽ hiển thị lên những đơn hàng đã được trả và hoàn tiền trước đây</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r>
                        <a:rPr lang="en-US" sz="1700">
                          <a:solidFill>
                            <a:srgbClr val="000000"/>
                          </a:solidFill>
                          <a:latin typeface="Faustina"/>
                        </a:rPr>
                        <a:t>function</a:t>
                      </a:r>
                      <a:endParaRPr lang="en-US" sz="1100"/>
                    </a:p>
                  </a:txBody>
                  <a:tcPr marL="85725" marR="85725" marT="85725" marB="857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51.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271591"/>
          <a:ext cx="16941432" cy="7348145"/>
        </p:xfrm>
        <a:graphic>
          <a:graphicData uri="http://schemas.openxmlformats.org/drawingml/2006/table">
            <a:tbl>
              <a:tblPr/>
              <a:tblGrid>
                <a:gridCol w="1512008"/>
                <a:gridCol w="4261420"/>
                <a:gridCol w="8489821"/>
                <a:gridCol w="2678184"/>
              </a:tblGrid>
              <a:tr h="1189790">
                <a:tc rowSpan="2">
                  <a:txBody>
                    <a:bodyPr anchor="t" rtlCol="false"/>
                    <a:lstStyle/>
                    <a:p>
                      <a:pPr algn="l">
                        <a:lnSpc>
                          <a:spcPts val="2659"/>
                        </a:lnSpc>
                        <a:defRPr/>
                      </a:pPr>
                      <a:r>
                        <a:rPr lang="en-US" sz="1899">
                          <a:solidFill>
                            <a:srgbClr val="000000"/>
                          </a:solidFill>
                          <a:latin typeface="Faustina"/>
                        </a:rPr>
                        <a:t>Giỏ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659"/>
                        </a:lnSpc>
                        <a:defRPr/>
                      </a:pPr>
                      <a:r>
                        <a:rPr lang="en-US" sz="1899">
                          <a:solidFill>
                            <a:srgbClr val="000000"/>
                          </a:solidFill>
                          <a:latin typeface="Faustina"/>
                        </a:rPr>
                        <a:t>Cập nhật giỏ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Khách hàng có thể tăng giảm số lương, xoá sản phẩm ra khỏi giỏ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function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0387">
                <a:tc vMerge="true">
                  <a:txBody>
                    <a:bodyPr anchor="t" rtlCol="false"/>
                    <a:lstStyle/>
                    <a:p>
                      <a:pPr algn="l">
                        <a:lnSpc>
                          <a:spcPts val="2659"/>
                        </a:lnSpc>
                        <a:defRPr/>
                      </a:pPr>
                      <a:r>
                        <a:rPr lang="en-US" sz="1899">
                          <a:solidFill>
                            <a:srgbClr val="000000"/>
                          </a:solidFill>
                          <a:latin typeface="Faustina"/>
                        </a:rPr>
                        <a:t>Giỏ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659"/>
                        </a:lnSpc>
                        <a:defRPr/>
                      </a:pPr>
                      <a:r>
                        <a:rPr lang="en-US" sz="1899">
                          <a:solidFill>
                            <a:srgbClr val="000000"/>
                          </a:solidFill>
                          <a:latin typeface="Faustina"/>
                        </a:rPr>
                        <a:t>Cập nhật giỏ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Có thể thanh toán đơn hàng trong giỏ hàng hay không?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function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0387">
                <a:tc rowSpan="4">
                  <a:txBody>
                    <a:bodyPr anchor="t" rtlCol="false"/>
                    <a:lstStyle/>
                    <a:p>
                      <a:pPr algn="l">
                        <a:lnSpc>
                          <a:spcPts val="2659"/>
                        </a:lnSpc>
                        <a:defRPr/>
                      </a:pPr>
                      <a:r>
                        <a:rPr lang="en-US" sz="1899">
                          <a:solidFill>
                            <a:srgbClr val="000000"/>
                          </a:solidFill>
                          <a:latin typeface="Faustina"/>
                        </a:rPr>
                        <a:t>Thanh toán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4">
                  <a:txBody>
                    <a:bodyPr anchor="t" rtlCol="false"/>
                    <a:lstStyle/>
                    <a:p>
                      <a:pPr algn="l">
                        <a:lnSpc>
                          <a:spcPts val="2659"/>
                        </a:lnSpc>
                        <a:defRPr/>
                      </a:pPr>
                      <a:r>
                        <a:rPr lang="en-US" sz="1899">
                          <a:solidFill>
                            <a:srgbClr val="000000"/>
                          </a:solidFill>
                          <a:latin typeface="Faustina"/>
                        </a:rPr>
                        <a:t>Thanh toán đơn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Có thể thay đổi thông tin, địa chỉ nhận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function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818000">
                <a:tc vMerge="true">
                  <a:txBody>
                    <a:bodyPr anchor="t" rtlCol="false"/>
                    <a:lstStyle/>
                    <a:p>
                      <a:pPr algn="l">
                        <a:lnSpc>
                          <a:spcPts val="2659"/>
                        </a:lnSpc>
                        <a:defRPr/>
                      </a:pPr>
                      <a:r>
                        <a:rPr lang="en-US" sz="1899">
                          <a:solidFill>
                            <a:srgbClr val="000000"/>
                          </a:solidFill>
                          <a:latin typeface="Faustina"/>
                        </a:rPr>
                        <a:t>Thanh toán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659"/>
                        </a:lnSpc>
                        <a:defRPr/>
                      </a:pPr>
                      <a:r>
                        <a:rPr lang="en-US" sz="1899">
                          <a:solidFill>
                            <a:srgbClr val="000000"/>
                          </a:solidFill>
                          <a:latin typeface="Faustina"/>
                        </a:rPr>
                        <a:t>Thanh toán đơn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Có thể chọn những phương thức thanh toán khác nhau như. Ví dụ: thanh toán bằng thẻ tín dụng, Ipay, trả tiền mặt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function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0387">
                <a:tc vMerge="true">
                  <a:txBody>
                    <a:bodyPr anchor="t" rtlCol="false"/>
                    <a:lstStyle/>
                    <a:p>
                      <a:pPr algn="l">
                        <a:lnSpc>
                          <a:spcPts val="2659"/>
                        </a:lnSpc>
                        <a:defRPr/>
                      </a:pPr>
                      <a:r>
                        <a:rPr lang="en-US" sz="1899">
                          <a:solidFill>
                            <a:srgbClr val="000000"/>
                          </a:solidFill>
                          <a:latin typeface="Faustina"/>
                        </a:rPr>
                        <a:t>Thanh toán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659"/>
                        </a:lnSpc>
                        <a:defRPr/>
                      </a:pPr>
                      <a:r>
                        <a:rPr lang="en-US" sz="1899">
                          <a:solidFill>
                            <a:srgbClr val="000000"/>
                          </a:solidFill>
                          <a:latin typeface="Faustina"/>
                        </a:rPr>
                        <a:t>Thanh toán đơn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Có thể áp dụng những vouchder khi thanh toán sản phẩm</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function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399193">
                <a:tc vMerge="true">
                  <a:txBody>
                    <a:bodyPr anchor="t" rtlCol="false"/>
                    <a:lstStyle/>
                    <a:p>
                      <a:pPr algn="l">
                        <a:lnSpc>
                          <a:spcPts val="2659"/>
                        </a:lnSpc>
                        <a:defRPr/>
                      </a:pPr>
                      <a:r>
                        <a:rPr lang="en-US" sz="1899">
                          <a:solidFill>
                            <a:srgbClr val="000000"/>
                          </a:solidFill>
                          <a:latin typeface="Faustina"/>
                        </a:rPr>
                        <a:t>Thanh toán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659"/>
                        </a:lnSpc>
                        <a:defRPr/>
                      </a:pPr>
                      <a:r>
                        <a:rPr lang="en-US" sz="1899">
                          <a:solidFill>
                            <a:srgbClr val="000000"/>
                          </a:solidFill>
                          <a:latin typeface="Faustina"/>
                        </a:rPr>
                        <a:t>Thanh toán đơn hàng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Có thể chọn phương thức vận chuyển như: vận chuyển thường hoặc vận chuyển nhanh</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Faustina"/>
                        </a:rPr>
                        <a:t>function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52.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81162" y="2275911"/>
          <a:ext cx="17009793" cy="5294053"/>
        </p:xfrm>
        <a:graphic>
          <a:graphicData uri="http://schemas.openxmlformats.org/drawingml/2006/table">
            <a:tbl>
              <a:tblPr/>
              <a:tblGrid>
                <a:gridCol w="4252448"/>
                <a:gridCol w="4252448"/>
                <a:gridCol w="4252448"/>
                <a:gridCol w="4252448"/>
              </a:tblGrid>
              <a:tr h="2519319">
                <a:tc>
                  <a:txBody>
                    <a:bodyPr anchor="t" rtlCol="false"/>
                    <a:lstStyle/>
                    <a:p>
                      <a:pPr algn="l">
                        <a:lnSpc>
                          <a:spcPts val="2660"/>
                        </a:lnSpc>
                        <a:defRPr/>
                      </a:pPr>
                      <a:r>
                        <a:rPr lang="en-US" sz="1900">
                          <a:solidFill>
                            <a:srgbClr val="000000"/>
                          </a:solidFill>
                          <a:latin typeface="Faustina"/>
                        </a:rPr>
                        <a:t>Chat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Faustina"/>
                        </a:rPr>
                        <a:t>Truy cập vào ô Chat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Faustina"/>
                        </a:rPr>
                        <a:t>Khách hàng có thể chat với nhân viên hệ thống hoặc các shop khi click vào ô Chat ở dưới góc phải màn hình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Faustina"/>
                        </a:rPr>
                        <a:t>function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774734">
                <a:tc>
                  <a:txBody>
                    <a:bodyPr anchor="t" rtlCol="false"/>
                    <a:lstStyle/>
                    <a:p>
                      <a:pPr algn="l">
                        <a:lnSpc>
                          <a:spcPts val="2660"/>
                        </a:lnSpc>
                        <a:defRPr/>
                      </a:pPr>
                      <a:r>
                        <a:rPr lang="en-US" sz="1900">
                          <a:solidFill>
                            <a:srgbClr val="000000"/>
                          </a:solidFill>
                          <a:latin typeface="Faustina"/>
                        </a:rPr>
                        <a:t>Đăng xuất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Faustina"/>
                        </a:rPr>
                        <a:t>Click vào "Đăng xuất"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Faustina"/>
                        </a:rPr>
                        <a:t>Khi click vào thì tài khoản của khách hàng sẽ được logout ra khỏi hệ thống, lúc này khách hàng có</a:t>
                      </a:r>
                      <a:endParaRPr lang="en-US" sz="1100"/>
                    </a:p>
                    <a:p>
                      <a:pPr>
                        <a:lnSpc>
                          <a:spcPts val="2660"/>
                        </a:lnSpc>
                      </a:pPr>
                      <a:r>
                        <a:rPr lang="en-US" sz="1900">
                          <a:solidFill>
                            <a:srgbClr val="000000"/>
                          </a:solidFill>
                          <a:latin typeface="Faustina"/>
                        </a:rPr>
                        <a:t>thể xem, tìm kiếm sản phẩm</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1900">
                          <a:solidFill>
                            <a:srgbClr val="000000"/>
                          </a:solidFill>
                          <a:latin typeface="Faustina"/>
                        </a:rPr>
                        <a:t>function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grpSp>
        <p:nvGrpSpPr>
          <p:cNvPr name="Group 2" id="2"/>
          <p:cNvGrpSpPr/>
          <p:nvPr/>
        </p:nvGrpSpPr>
        <p:grpSpPr>
          <a:xfrm rot="-5400000">
            <a:off x="-381196" y="2666673"/>
            <a:ext cx="18288000" cy="276421"/>
            <a:chOff x="0" y="0"/>
            <a:chExt cx="4816593" cy="72802"/>
          </a:xfrm>
        </p:grpSpPr>
        <p:sp>
          <p:nvSpPr>
            <p:cNvPr name="Freeform 3" id="3"/>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468B91"/>
            </a:solidFill>
          </p:spPr>
        </p:sp>
        <p:sp>
          <p:nvSpPr>
            <p:cNvPr name="TextBox 4" id="4"/>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5" id="5"/>
          <p:cNvGrpSpPr/>
          <p:nvPr/>
        </p:nvGrpSpPr>
        <p:grpSpPr>
          <a:xfrm rot="-5400000">
            <a:off x="0" y="2666673"/>
            <a:ext cx="18288000" cy="276421"/>
            <a:chOff x="0" y="0"/>
            <a:chExt cx="4816593" cy="72802"/>
          </a:xfrm>
        </p:grpSpPr>
        <p:sp>
          <p:nvSpPr>
            <p:cNvPr name="Freeform 6" id="6"/>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F7B9A1"/>
            </a:solidFill>
          </p:spPr>
        </p:sp>
        <p:sp>
          <p:nvSpPr>
            <p:cNvPr name="TextBox 7" id="7"/>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8" id="8"/>
          <p:cNvGrpSpPr/>
          <p:nvPr/>
        </p:nvGrpSpPr>
        <p:grpSpPr>
          <a:xfrm rot="-5400000">
            <a:off x="381196" y="2666673"/>
            <a:ext cx="18288000" cy="276421"/>
            <a:chOff x="0" y="0"/>
            <a:chExt cx="4816593" cy="72802"/>
          </a:xfrm>
        </p:grpSpPr>
        <p:sp>
          <p:nvSpPr>
            <p:cNvPr name="Freeform 9" id="9"/>
            <p:cNvSpPr/>
            <p:nvPr/>
          </p:nvSpPr>
          <p:spPr>
            <a:xfrm flipH="false" flipV="false" rot="0">
              <a:off x="0" y="0"/>
              <a:ext cx="4816592" cy="72802"/>
            </a:xfrm>
            <a:custGeom>
              <a:avLst/>
              <a:gdLst/>
              <a:ahLst/>
              <a:cxnLst/>
              <a:rect r="r" b="b" t="t" l="l"/>
              <a:pathLst>
                <a:path h="72802" w="4816592">
                  <a:moveTo>
                    <a:pt x="0" y="0"/>
                  </a:moveTo>
                  <a:lnTo>
                    <a:pt x="4816592" y="0"/>
                  </a:lnTo>
                  <a:lnTo>
                    <a:pt x="4816592" y="72802"/>
                  </a:lnTo>
                  <a:lnTo>
                    <a:pt x="0" y="72802"/>
                  </a:lnTo>
                  <a:close/>
                </a:path>
              </a:pathLst>
            </a:custGeom>
            <a:solidFill>
              <a:srgbClr val="468B91"/>
            </a:solidFill>
          </p:spPr>
        </p:sp>
        <p:sp>
          <p:nvSpPr>
            <p:cNvPr name="TextBox 10" id="10"/>
            <p:cNvSpPr txBox="true"/>
            <p:nvPr/>
          </p:nvSpPr>
          <p:spPr>
            <a:xfrm>
              <a:off x="0" y="-38100"/>
              <a:ext cx="4816593" cy="110902"/>
            </a:xfrm>
            <a:prstGeom prst="rect">
              <a:avLst/>
            </a:prstGeom>
          </p:spPr>
          <p:txBody>
            <a:bodyPr anchor="ctr" rtlCol="false" tIns="50800" lIns="50800" bIns="50800" rIns="50800"/>
            <a:lstStyle/>
            <a:p>
              <a:pPr algn="ctr">
                <a:lnSpc>
                  <a:spcPts val="2041"/>
                </a:lnSpc>
              </a:pPr>
            </a:p>
          </p:txBody>
        </p:sp>
      </p:grpSp>
      <p:grpSp>
        <p:nvGrpSpPr>
          <p:cNvPr name="Group 11" id="11"/>
          <p:cNvGrpSpPr/>
          <p:nvPr/>
        </p:nvGrpSpPr>
        <p:grpSpPr>
          <a:xfrm rot="0">
            <a:off x="12639364" y="2986339"/>
            <a:ext cx="1937259" cy="193725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041"/>
                </a:lnSpc>
              </a:pPr>
            </a:p>
          </p:txBody>
        </p:sp>
      </p:grpSp>
      <p:sp>
        <p:nvSpPr>
          <p:cNvPr name="Freeform 14" id="14"/>
          <p:cNvSpPr/>
          <p:nvPr/>
        </p:nvSpPr>
        <p:spPr>
          <a:xfrm flipH="false" flipV="false" rot="0">
            <a:off x="2487531" y="2782178"/>
            <a:ext cx="4632113" cy="5355044"/>
          </a:xfrm>
          <a:custGeom>
            <a:avLst/>
            <a:gdLst/>
            <a:ahLst/>
            <a:cxnLst/>
            <a:rect r="r" b="b" t="t" l="l"/>
            <a:pathLst>
              <a:path h="5355044" w="4632113">
                <a:moveTo>
                  <a:pt x="0" y="0"/>
                </a:moveTo>
                <a:lnTo>
                  <a:pt x="4632113" y="0"/>
                </a:lnTo>
                <a:lnTo>
                  <a:pt x="4632113" y="5355044"/>
                </a:lnTo>
                <a:lnTo>
                  <a:pt x="0" y="5355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0144381" y="5668273"/>
            <a:ext cx="7114919" cy="842645"/>
          </a:xfrm>
          <a:prstGeom prst="rect">
            <a:avLst/>
          </a:prstGeom>
        </p:spPr>
        <p:txBody>
          <a:bodyPr anchor="t" rtlCol="false" tIns="0" lIns="0" bIns="0" rIns="0">
            <a:spAutoFit/>
          </a:bodyPr>
          <a:lstStyle/>
          <a:p>
            <a:pPr algn="ctr">
              <a:lnSpc>
                <a:spcPts val="6580"/>
              </a:lnSpc>
            </a:pPr>
            <a:r>
              <a:rPr lang="en-US" sz="4700">
                <a:solidFill>
                  <a:srgbClr val="000000"/>
                </a:solidFill>
                <a:latin typeface="Cubao"/>
              </a:rPr>
              <a:t>Test case</a:t>
            </a:r>
          </a:p>
        </p:txBody>
      </p:sp>
      <p:sp>
        <p:nvSpPr>
          <p:cNvPr name="TextBox 16" id="16"/>
          <p:cNvSpPr txBox="true"/>
          <p:nvPr/>
        </p:nvSpPr>
        <p:spPr>
          <a:xfrm rot="0">
            <a:off x="13146427" y="2874845"/>
            <a:ext cx="923133" cy="1864973"/>
          </a:xfrm>
          <a:prstGeom prst="rect">
            <a:avLst/>
          </a:prstGeom>
        </p:spPr>
        <p:txBody>
          <a:bodyPr anchor="t" rtlCol="false" tIns="0" lIns="0" bIns="0" rIns="0">
            <a:spAutoFit/>
          </a:bodyPr>
          <a:lstStyle/>
          <a:p>
            <a:pPr algn="ctr">
              <a:lnSpc>
                <a:spcPts val="14420"/>
              </a:lnSpc>
            </a:pPr>
            <a:r>
              <a:rPr lang="en-US" sz="10300">
                <a:solidFill>
                  <a:srgbClr val="F6F6E9"/>
                </a:solidFill>
                <a:latin typeface="Cubao"/>
              </a:rPr>
              <a:t>5</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4678182"/>
          <a:ext cx="18288000" cy="930635"/>
        </p:xfrm>
        <a:graphic>
          <a:graphicData uri="http://schemas.openxmlformats.org/drawingml/2006/table">
            <a:tbl>
              <a:tblPr/>
              <a:tblGrid>
                <a:gridCol w="1046650"/>
                <a:gridCol w="1532159"/>
                <a:gridCol w="1905126"/>
                <a:gridCol w="3568272"/>
                <a:gridCol w="3053198"/>
                <a:gridCol w="2084939"/>
                <a:gridCol w="1608838"/>
                <a:gridCol w="1751322"/>
                <a:gridCol w="1737496"/>
              </a:tblGrid>
              <a:tr h="157175">
                <a:tc gridSpan="9">
                  <a:txBody>
                    <a:bodyPr anchor="t" rtlCol="false"/>
                    <a:lstStyle/>
                    <a:p>
                      <a:pPr algn="ctr">
                        <a:lnSpc>
                          <a:spcPts val="3723"/>
                        </a:lnSpc>
                        <a:defRPr/>
                      </a:pPr>
                      <a:r>
                        <a:rPr lang="en-US" sz="2659">
                          <a:solidFill>
                            <a:srgbClr val="000000"/>
                          </a:solidFill>
                          <a:latin typeface="Faustina Bold"/>
                        </a:rPr>
                        <a:t>Chức năng đăng nhập</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nhập</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nhập</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nhập</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nhập</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nhập</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nhập</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nhập</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nhập</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55.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463520"/>
                <a:gridCol w="1456853"/>
                <a:gridCol w="2048277"/>
                <a:gridCol w="2928149"/>
                <a:gridCol w="3337008"/>
                <a:gridCol w="1934908"/>
                <a:gridCol w="1532472"/>
                <a:gridCol w="1672986"/>
                <a:gridCol w="1913827"/>
              </a:tblGrid>
              <a:tr h="1617426">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17915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DN000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Giao diện         </a:t>
                      </a:r>
                    </a:p>
                    <a:p>
                      <a:pPr algn="ctr">
                        <a:lnSpc>
                          <a:spcPts val="2744"/>
                        </a:lnSpc>
                      </a:pPr>
                      <a:r>
                        <a:rPr lang="en-US" sz="1960">
                          <a:solidFill>
                            <a:srgbClr val="000000"/>
                          </a:solidFill>
                          <a:latin typeface="Faustina"/>
                        </a:rPr>
                        <a:t>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vào trang web</a:t>
                      </a:r>
                    </a:p>
                    <a:p>
                      <a:pPr algn="ctr">
                        <a:lnSpc>
                          <a:spcPts val="2744"/>
                        </a:lnSpc>
                      </a:pPr>
                      <a:r>
                        <a:rPr lang="en-US" sz="1960">
                          <a:solidFill>
                            <a:srgbClr val="000000"/>
                          </a:solidFill>
                          <a:latin typeface="Faustina"/>
                        </a:rPr>
                        <a:t>  https://shopee.vn/ </a:t>
                      </a:r>
                    </a:p>
                    <a:p>
                      <a:pPr algn="ctr">
                        <a:lnSpc>
                          <a:spcPts val="2744"/>
                        </a:lnSpc>
                      </a:pPr>
                      <a:r>
                        <a:rPr lang="en-US" sz="1960">
                          <a:solidFill>
                            <a:srgbClr val="000000"/>
                          </a:solidFill>
                          <a:latin typeface="Faustina"/>
                        </a:rPr>
                        <a:t>  Bước 2: nhấp vào chữ đăng          nhập ở góc trên bên phải của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Xuất hiện ô đăng nhập ở nửa bên</a:t>
                      </a:r>
                    </a:p>
                    <a:p>
                      <a:pPr algn="ctr">
                        <a:lnSpc>
                          <a:spcPts val="2744"/>
                        </a:lnSpc>
                      </a:pPr>
                      <a:r>
                        <a:rPr lang="en-US" sz="1960">
                          <a:solidFill>
                            <a:srgbClr val="000000"/>
                          </a:solidFill>
                          <a:latin typeface="Faustina"/>
                        </a:rPr>
                        <a:t>  phải của trang. Với thiết kế như mockup.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PASS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490419">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DN001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Đăng nhập với số điện thoại và mật khẩu</a:t>
                      </a:r>
                      <a:endParaRPr lang="en-US" sz="1100"/>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usename: "0965864121"</a:t>
                      </a:r>
                    </a:p>
                    <a:p>
                      <a:pPr algn="ctr">
                        <a:lnSpc>
                          <a:spcPts val="2744"/>
                        </a:lnSpc>
                      </a:pPr>
                      <a:r>
                        <a:rPr lang="en-US" sz="1960">
                          <a:solidFill>
                            <a:srgbClr val="000000"/>
                          </a:solidFill>
                          <a:latin typeface="Faustina"/>
                        </a:rPr>
                        <a:t>  password:"Binh123@"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thực hiện theo testcase</a:t>
                      </a:r>
                    </a:p>
                    <a:p>
                      <a:pPr algn="ctr">
                        <a:lnSpc>
                          <a:spcPts val="2744"/>
                        </a:lnSpc>
                      </a:pPr>
                      <a:r>
                        <a:rPr lang="en-US" sz="1960">
                          <a:solidFill>
                            <a:srgbClr val="000000"/>
                          </a:solidFill>
                          <a:latin typeface="Faustina"/>
                        </a:rPr>
                        <a:t>  GD001</a:t>
                      </a:r>
                    </a:p>
                    <a:p>
                      <a:pPr algn="ctr">
                        <a:lnSpc>
                          <a:spcPts val="2744"/>
                        </a:lnSpc>
                      </a:pPr>
                      <a:r>
                        <a:rPr lang="en-US" sz="1960">
                          <a:solidFill>
                            <a:srgbClr val="000000"/>
                          </a:solidFill>
                          <a:latin typeface="Faustina"/>
                        </a:rPr>
                        <a:t>  Bước 2: nhập username vào ô username.</a:t>
                      </a:r>
                    </a:p>
                    <a:p>
                      <a:pPr algn="ctr">
                        <a:lnSpc>
                          <a:spcPts val="2744"/>
                        </a:lnSpc>
                      </a:pPr>
                      <a:r>
                        <a:rPr lang="en-US" sz="1960">
                          <a:solidFill>
                            <a:srgbClr val="000000"/>
                          </a:solidFill>
                          <a:latin typeface="Faustina"/>
                        </a:rPr>
                        <a:t>  Bước 3: nhập mật khẩu vào ô password.</a:t>
                      </a:r>
                    </a:p>
                    <a:p>
                      <a:pPr algn="ctr">
                        <a:lnSpc>
                          <a:spcPts val="2744"/>
                        </a:lnSpc>
                      </a:pPr>
                      <a:r>
                        <a:rPr lang="en-US" sz="1960">
                          <a:solidFill>
                            <a:srgbClr val="000000"/>
                          </a:solidFill>
                          <a:latin typeface="Faustina"/>
                        </a:rPr>
                        <a:t>  Bước 4: ấn vào nút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thành công.chuyển đến</a:t>
                      </a:r>
                    </a:p>
                    <a:p>
                      <a:pPr algn="ctr">
                        <a:lnSpc>
                          <a:spcPts val="2744"/>
                        </a:lnSpc>
                      </a:pPr>
                      <a:r>
                        <a:rPr lang="en-US" sz="1960">
                          <a:solidFill>
                            <a:srgbClr val="000000"/>
                          </a:solidFill>
                          <a:latin typeface="Faustina"/>
                        </a:rPr>
                        <a:t>  trang chủ shopee.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PASS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56.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269648"/>
                <a:gridCol w="1502168"/>
                <a:gridCol w="2536202"/>
                <a:gridCol w="2999155"/>
                <a:gridCol w="2914615"/>
                <a:gridCol w="2056826"/>
                <a:gridCol w="1579108"/>
                <a:gridCol w="1722076"/>
                <a:gridCol w="1708202"/>
              </a:tblGrid>
              <a:tr h="1126842">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977511">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DN002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với sms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sdt: "0965864121"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thực hiện theo testcase</a:t>
                      </a:r>
                    </a:p>
                    <a:p>
                      <a:pPr algn="ctr">
                        <a:lnSpc>
                          <a:spcPts val="2744"/>
                        </a:lnSpc>
                      </a:pPr>
                      <a:r>
                        <a:rPr lang="en-US" sz="1960">
                          <a:solidFill>
                            <a:srgbClr val="000000"/>
                          </a:solidFill>
                          <a:latin typeface="Faustina"/>
                        </a:rPr>
                        <a:t>  DN000</a:t>
                      </a:r>
                    </a:p>
                    <a:p>
                      <a:pPr algn="ctr">
                        <a:lnSpc>
                          <a:spcPts val="2744"/>
                        </a:lnSpc>
                      </a:pPr>
                      <a:r>
                        <a:rPr lang="en-US" sz="1960">
                          <a:solidFill>
                            <a:srgbClr val="000000"/>
                          </a:solidFill>
                          <a:latin typeface="Faustina"/>
                        </a:rPr>
                        <a:t>  Bước 1: nhấp vào mục "đăng nhập với sms"</a:t>
                      </a:r>
                    </a:p>
                    <a:p>
                      <a:pPr algn="ctr">
                        <a:lnSpc>
                          <a:spcPts val="2744"/>
                        </a:lnSpc>
                      </a:pPr>
                      <a:r>
                        <a:rPr lang="en-US" sz="1960">
                          <a:solidFill>
                            <a:srgbClr val="000000"/>
                          </a:solidFill>
                          <a:latin typeface="Faustina"/>
                        </a:rPr>
                        <a:t>  Bước 2: nhập số điện thoại</a:t>
                      </a:r>
                    </a:p>
                    <a:p>
                      <a:pPr algn="ctr">
                        <a:lnSpc>
                          <a:spcPts val="2744"/>
                        </a:lnSpc>
                      </a:pPr>
                      <a:r>
                        <a:rPr lang="en-US" sz="1960">
                          <a:solidFill>
                            <a:srgbClr val="000000"/>
                          </a:solidFill>
                          <a:latin typeface="Faustina"/>
                        </a:rPr>
                        <a:t>  Bước 3: ấn vào nút "tiếp theo".</a:t>
                      </a:r>
                    </a:p>
                    <a:p>
                      <a:pPr algn="ctr">
                        <a:lnSpc>
                          <a:spcPts val="2744"/>
                        </a:lnSpc>
                      </a:pPr>
                      <a:r>
                        <a:rPr lang="en-US" sz="1960">
                          <a:solidFill>
                            <a:srgbClr val="000000"/>
                          </a:solidFill>
                          <a:latin typeface="Faustina"/>
                        </a:rPr>
                        <a:t>  Bước 4: Chọn phương thức nhận mã OTP.</a:t>
                      </a:r>
                    </a:p>
                    <a:p>
                      <a:pPr algn="ctr">
                        <a:lnSpc>
                          <a:spcPts val="2744"/>
                        </a:lnSpc>
                      </a:pPr>
                      <a:r>
                        <a:rPr lang="en-US" sz="1960">
                          <a:solidFill>
                            <a:srgbClr val="000000"/>
                          </a:solidFill>
                          <a:latin typeface="Faustina"/>
                        </a:rPr>
                        <a:t>  Bước 5: nhập mã OTP.</a:t>
                      </a:r>
                    </a:p>
                    <a:p>
                      <a:pPr algn="ctr">
                        <a:lnSpc>
                          <a:spcPts val="2744"/>
                        </a:lnSpc>
                      </a:pPr>
                      <a:r>
                        <a:rPr lang="en-US" sz="1960">
                          <a:solidFill>
                            <a:srgbClr val="000000"/>
                          </a:solidFill>
                          <a:latin typeface="Faustina"/>
                        </a:rPr>
                        <a:t>  Bước 6:nhấn vào ô"Kế tiếp"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thành công.chuyển đến</a:t>
                      </a:r>
                    </a:p>
                    <a:p>
                      <a:pPr algn="ctr">
                        <a:lnSpc>
                          <a:spcPts val="2744"/>
                        </a:lnSpc>
                      </a:pPr>
                      <a:r>
                        <a:rPr lang="en-US" sz="1960">
                          <a:solidFill>
                            <a:srgbClr val="000000"/>
                          </a:solidFill>
                          <a:latin typeface="Faustina"/>
                        </a:rPr>
                        <a:t>  trang chủ shopee.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PASS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182647">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DN003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với tài khoản facebook đã đăng nhập trước đó tại trình duyệt</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gmail:</a:t>
                      </a:r>
                    </a:p>
                    <a:p>
                      <a:pPr algn="ctr">
                        <a:lnSpc>
                          <a:spcPts val="2744"/>
                        </a:lnSpc>
                      </a:pPr>
                      <a:r>
                        <a:rPr lang="en-US" sz="1960">
                          <a:solidFill>
                            <a:srgbClr val="000000"/>
                          </a:solidFill>
                          <a:latin typeface="Faustina"/>
                        </a:rPr>
                        <a:t>  "thientangtaixuat@gmail.com" password: "Binh123@"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thực hiện theo testcase</a:t>
                      </a:r>
                    </a:p>
                    <a:p>
                      <a:pPr algn="ctr">
                        <a:lnSpc>
                          <a:spcPts val="2744"/>
                        </a:lnSpc>
                      </a:pPr>
                      <a:r>
                        <a:rPr lang="en-US" sz="1960">
                          <a:solidFill>
                            <a:srgbClr val="000000"/>
                          </a:solidFill>
                          <a:latin typeface="Faustina"/>
                        </a:rPr>
                        <a:t>  DN000</a:t>
                      </a:r>
                    </a:p>
                    <a:p>
                      <a:pPr algn="ctr">
                        <a:lnSpc>
                          <a:spcPts val="2744"/>
                        </a:lnSpc>
                      </a:pPr>
                      <a:r>
                        <a:rPr lang="en-US" sz="1960">
                          <a:solidFill>
                            <a:srgbClr val="000000"/>
                          </a:solidFill>
                          <a:latin typeface="Faustina"/>
                        </a:rPr>
                        <a:t>  Bước 2: nhấp vào nút Facebook  trong</a:t>
                      </a:r>
                    </a:p>
                    <a:p>
                      <a:pPr algn="ctr">
                        <a:lnSpc>
                          <a:spcPts val="2744"/>
                        </a:lnSpc>
                      </a:pPr>
                      <a:r>
                        <a:rPr lang="en-US" sz="1960">
                          <a:solidFill>
                            <a:srgbClr val="000000"/>
                          </a:solidFill>
                          <a:latin typeface="Faustina"/>
                        </a:rPr>
                        <a:t>  màn hình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thành công.chuyển đến</a:t>
                      </a:r>
                    </a:p>
                    <a:p>
                      <a:pPr algn="ctr">
                        <a:lnSpc>
                          <a:spcPts val="2744"/>
                        </a:lnSpc>
                      </a:pPr>
                      <a:r>
                        <a:rPr lang="en-US" sz="1960">
                          <a:solidFill>
                            <a:srgbClr val="000000"/>
                          </a:solidFill>
                          <a:latin typeface="Faustina"/>
                        </a:rPr>
                        <a:t>  trang chủ shopee.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PASS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57.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473160"/>
                <a:gridCol w="1412130"/>
                <a:gridCol w="2249528"/>
                <a:gridCol w="3330652"/>
                <a:gridCol w="2733254"/>
                <a:gridCol w="1979630"/>
                <a:gridCol w="1532472"/>
                <a:gridCol w="1672986"/>
                <a:gridCol w="1904187"/>
              </a:tblGrid>
              <a:tr h="1972534">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1076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DN004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với gmail đang đăng nhập tại trình duyệt</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gmail:</a:t>
                      </a:r>
                    </a:p>
                    <a:p>
                      <a:pPr algn="ctr">
                        <a:lnSpc>
                          <a:spcPts val="2744"/>
                        </a:lnSpc>
                      </a:pPr>
                      <a:r>
                        <a:rPr lang="en-US" sz="1960">
                          <a:solidFill>
                            <a:srgbClr val="000000"/>
                          </a:solidFill>
                          <a:latin typeface="Faustina"/>
                        </a:rPr>
                        <a:t>  "binhdau123@gmail.com"</a:t>
                      </a:r>
                    </a:p>
                    <a:p>
                      <a:pPr algn="ctr">
                        <a:lnSpc>
                          <a:spcPts val="2744"/>
                        </a:lnSpc>
                      </a:pPr>
                      <a:r>
                        <a:rPr lang="en-US" sz="1960">
                          <a:solidFill>
                            <a:srgbClr val="000000"/>
                          </a:solidFill>
                          <a:latin typeface="Faustina"/>
                        </a:rPr>
                        <a:t>   password: "Binh123@"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thực hiện theo testcase</a:t>
                      </a:r>
                    </a:p>
                    <a:p>
                      <a:pPr algn="ctr">
                        <a:lnSpc>
                          <a:spcPts val="2744"/>
                        </a:lnSpc>
                      </a:pPr>
                      <a:r>
                        <a:rPr lang="en-US" sz="1960">
                          <a:solidFill>
                            <a:srgbClr val="000000"/>
                          </a:solidFill>
                          <a:latin typeface="Faustina"/>
                        </a:rPr>
                        <a:t>  DN000</a:t>
                      </a:r>
                    </a:p>
                    <a:p>
                      <a:pPr algn="ctr">
                        <a:lnSpc>
                          <a:spcPts val="2744"/>
                        </a:lnSpc>
                      </a:pPr>
                      <a:r>
                        <a:rPr lang="en-US" sz="1960">
                          <a:solidFill>
                            <a:srgbClr val="000000"/>
                          </a:solidFill>
                          <a:latin typeface="Faustina"/>
                        </a:rPr>
                        <a:t>  bước 2: nhấp vào nút google trong form màn hình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thành công.chuyển đến</a:t>
                      </a:r>
                    </a:p>
                    <a:p>
                      <a:pPr algn="ctr">
                        <a:lnSpc>
                          <a:spcPts val="2744"/>
                        </a:lnSpc>
                      </a:pPr>
                      <a:r>
                        <a:rPr lang="en-US" sz="1960">
                          <a:solidFill>
                            <a:srgbClr val="000000"/>
                          </a:solidFill>
                          <a:latin typeface="Faustina"/>
                        </a:rPr>
                        <a:t>  trang chủ shopee.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PASS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503706">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DN005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với tài khoản facebook chưa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gmail:</a:t>
                      </a:r>
                    </a:p>
                    <a:p>
                      <a:pPr algn="ctr">
                        <a:lnSpc>
                          <a:spcPts val="2744"/>
                        </a:lnSpc>
                      </a:pPr>
                      <a:r>
                        <a:rPr lang="en-US" sz="1960">
                          <a:solidFill>
                            <a:srgbClr val="000000"/>
                          </a:solidFill>
                          <a:latin typeface="Faustina"/>
                        </a:rPr>
                        <a:t>  "thientangtaixuat@gmail.com"</a:t>
                      </a:r>
                    </a:p>
                    <a:p>
                      <a:pPr algn="ctr">
                        <a:lnSpc>
                          <a:spcPts val="2744"/>
                        </a:lnSpc>
                      </a:pPr>
                      <a:r>
                        <a:rPr lang="en-US" sz="1960">
                          <a:solidFill>
                            <a:srgbClr val="000000"/>
                          </a:solidFill>
                          <a:latin typeface="Faustina"/>
                        </a:rPr>
                        <a:t>  password: "Binh123@"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thực hiện theo testcase</a:t>
                      </a:r>
                    </a:p>
                    <a:p>
                      <a:pPr algn="ctr">
                        <a:lnSpc>
                          <a:spcPts val="2744"/>
                        </a:lnSpc>
                      </a:pPr>
                      <a:r>
                        <a:rPr lang="en-US" sz="1960">
                          <a:solidFill>
                            <a:srgbClr val="000000"/>
                          </a:solidFill>
                          <a:latin typeface="Faustina"/>
                        </a:rPr>
                        <a:t>  DN000</a:t>
                      </a:r>
                    </a:p>
                    <a:p>
                      <a:pPr algn="ctr">
                        <a:lnSpc>
                          <a:spcPts val="2744"/>
                        </a:lnSpc>
                      </a:pPr>
                      <a:r>
                        <a:rPr lang="en-US" sz="1960">
                          <a:solidFill>
                            <a:srgbClr val="000000"/>
                          </a:solidFill>
                          <a:latin typeface="Faustina"/>
                        </a:rPr>
                        <a:t>  Bước 2: nhấp vào nút Facebook  trong</a:t>
                      </a:r>
                    </a:p>
                    <a:p>
                      <a:pPr algn="ctr">
                        <a:lnSpc>
                          <a:spcPts val="2744"/>
                        </a:lnSpc>
                      </a:pPr>
                      <a:r>
                        <a:rPr lang="en-US" sz="1960">
                          <a:solidFill>
                            <a:srgbClr val="000000"/>
                          </a:solidFill>
                          <a:latin typeface="Faustina"/>
                        </a:rPr>
                        <a:t>  màn hình đăng nhập</a:t>
                      </a:r>
                    </a:p>
                    <a:p>
                      <a:pPr algn="ctr">
                        <a:lnSpc>
                          <a:spcPts val="2744"/>
                        </a:lnSpc>
                      </a:pPr>
                      <a:r>
                        <a:rPr lang="en-US" sz="1960">
                          <a:solidFill>
                            <a:srgbClr val="000000"/>
                          </a:solidFill>
                          <a:latin typeface="Faustina"/>
                        </a:rPr>
                        <a:t>  Bước 3: nhập gmail và password vào các ô tương ứng tại cửa sổ đăng nhập bằng</a:t>
                      </a:r>
                    </a:p>
                    <a:p>
                      <a:pPr algn="ctr">
                        <a:lnSpc>
                          <a:spcPts val="2744"/>
                        </a:lnSpc>
                      </a:pPr>
                      <a:r>
                        <a:rPr lang="en-US" sz="1960">
                          <a:solidFill>
                            <a:srgbClr val="000000"/>
                          </a:solidFill>
                          <a:latin typeface="Faustina"/>
                        </a:rPr>
                        <a:t>  facbook </a:t>
                      </a:r>
                    </a:p>
                    <a:p>
                      <a:pPr algn="ctr">
                        <a:lnSpc>
                          <a:spcPts val="2744"/>
                        </a:lnSpc>
                      </a:pPr>
                      <a:r>
                        <a:rPr lang="en-US" sz="1960">
                          <a:solidFill>
                            <a:srgbClr val="000000"/>
                          </a:solidFill>
                          <a:latin typeface="Faustina"/>
                        </a:rPr>
                        <a:t>  Bước 4: nhấn nút "LogIn"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thành công.chuyển đến</a:t>
                      </a:r>
                    </a:p>
                    <a:p>
                      <a:pPr algn="ctr">
                        <a:lnSpc>
                          <a:spcPts val="2744"/>
                        </a:lnSpc>
                      </a:pPr>
                      <a:r>
                        <a:rPr lang="en-US" sz="1960">
                          <a:solidFill>
                            <a:srgbClr val="000000"/>
                          </a:solidFill>
                          <a:latin typeface="Faustina"/>
                        </a:rPr>
                        <a:t>  trang chủ shopee.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PASS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58.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052055"/>
          <a:ext cx="18288000" cy="8182890"/>
        </p:xfrm>
        <a:graphic>
          <a:graphicData uri="http://schemas.openxmlformats.org/drawingml/2006/table">
            <a:tbl>
              <a:tblPr/>
              <a:tblGrid>
                <a:gridCol w="1473160"/>
                <a:gridCol w="1456853"/>
                <a:gridCol w="1981193"/>
                <a:gridCol w="3039956"/>
                <a:gridCol w="3135756"/>
                <a:gridCol w="2091437"/>
                <a:gridCol w="1532472"/>
                <a:gridCol w="1672986"/>
                <a:gridCol w="1904187"/>
              </a:tblGrid>
              <a:tr h="1235392">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6947498">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DN006</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với tài khoản gmail chưa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gmail: "binhdau123@gmail.com"    password: "Binh123@"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thực hiện theo testcase</a:t>
                      </a:r>
                    </a:p>
                    <a:p>
                      <a:pPr algn="ctr">
                        <a:lnSpc>
                          <a:spcPts val="2744"/>
                        </a:lnSpc>
                      </a:pPr>
                      <a:r>
                        <a:rPr lang="en-US" sz="1960">
                          <a:solidFill>
                            <a:srgbClr val="000000"/>
                          </a:solidFill>
                          <a:latin typeface="Faustina"/>
                        </a:rPr>
                        <a:t>  DN000</a:t>
                      </a:r>
                    </a:p>
                    <a:p>
                      <a:pPr algn="ctr">
                        <a:lnSpc>
                          <a:spcPts val="2744"/>
                        </a:lnSpc>
                      </a:pPr>
                      <a:r>
                        <a:rPr lang="en-US" sz="1960">
                          <a:solidFill>
                            <a:srgbClr val="000000"/>
                          </a:solidFill>
                          <a:latin typeface="Faustina"/>
                        </a:rPr>
                        <a:t>  Bước 2: nhấp vào nút gmail  trong màn</a:t>
                      </a:r>
                    </a:p>
                    <a:p>
                      <a:pPr algn="ctr">
                        <a:lnSpc>
                          <a:spcPts val="2744"/>
                        </a:lnSpc>
                      </a:pPr>
                      <a:r>
                        <a:rPr lang="en-US" sz="1960">
                          <a:solidFill>
                            <a:srgbClr val="000000"/>
                          </a:solidFill>
                          <a:latin typeface="Faustina"/>
                        </a:rPr>
                        <a:t>  hình đăng nhập. </a:t>
                      </a:r>
                    </a:p>
                    <a:p>
                      <a:pPr algn="ctr">
                        <a:lnSpc>
                          <a:spcPts val="2744"/>
                        </a:lnSpc>
                      </a:pPr>
                      <a:r>
                        <a:rPr lang="en-US" sz="1960">
                          <a:solidFill>
                            <a:srgbClr val="000000"/>
                          </a:solidFill>
                          <a:latin typeface="Faustina"/>
                        </a:rPr>
                        <a:t>  Bước 3: nhập gmail vào ô gmail</a:t>
                      </a:r>
                    </a:p>
                    <a:p>
                      <a:pPr algn="ctr">
                        <a:lnSpc>
                          <a:spcPts val="2744"/>
                        </a:lnSpc>
                      </a:pPr>
                      <a:r>
                        <a:rPr lang="en-US" sz="1960">
                          <a:solidFill>
                            <a:srgbClr val="000000"/>
                          </a:solidFill>
                          <a:latin typeface="Faustina"/>
                        </a:rPr>
                        <a:t>  Bước 4: nhấn nút "Next"</a:t>
                      </a:r>
                    </a:p>
                    <a:p>
                      <a:pPr algn="ctr">
                        <a:lnSpc>
                          <a:spcPts val="2744"/>
                        </a:lnSpc>
                      </a:pPr>
                      <a:r>
                        <a:rPr lang="en-US" sz="1960">
                          <a:solidFill>
                            <a:srgbClr val="000000"/>
                          </a:solidFill>
                          <a:latin typeface="Faustina"/>
                        </a:rPr>
                        <a:t>  Bước 5: nhập mật khẩu vào ô mật khẩu</a:t>
                      </a:r>
                    </a:p>
                    <a:p>
                      <a:pPr algn="ctr">
                        <a:lnSpc>
                          <a:spcPts val="2744"/>
                        </a:lnSpc>
                      </a:pPr>
                      <a:r>
                        <a:rPr lang="en-US" sz="1960">
                          <a:solidFill>
                            <a:srgbClr val="000000"/>
                          </a:solidFill>
                          <a:latin typeface="Faustina"/>
                        </a:rPr>
                        <a:t>  Bước 6: nhấn nút "Next".</a:t>
                      </a:r>
                    </a:p>
                    <a:p>
                      <a:pPr algn="ctr">
                        <a:lnSpc>
                          <a:spcPts val="2744"/>
                        </a:lnSpc>
                      </a:pPr>
                      <a:r>
                        <a:rPr lang="en-US" sz="1960">
                          <a:solidFill>
                            <a:srgbClr val="000000"/>
                          </a:solidFill>
                          <a:latin typeface="Faustina"/>
                        </a:rPr>
                        <a:t>  Bước 7: xác thực trên thiết bị khác của bạn hoặc trên gmail đã đăng nhập của</a:t>
                      </a:r>
                    </a:p>
                    <a:p>
                      <a:pPr algn="ctr">
                        <a:lnSpc>
                          <a:spcPts val="2744"/>
                        </a:lnSpc>
                      </a:pPr>
                      <a:r>
                        <a:rPr lang="en-US" sz="1960">
                          <a:solidFill>
                            <a:srgbClr val="000000"/>
                          </a:solidFill>
                          <a:latin typeface="Faustina"/>
                        </a:rPr>
                        <a:t>  bạn.</a:t>
                      </a:r>
                    </a:p>
                    <a:p>
                      <a:pPr algn="ctr">
                        <a:lnSpc>
                          <a:spcPts val="2744"/>
                        </a:lnSpc>
                      </a:pPr>
                      <a:r>
                        <a:rPr lang="en-US" sz="1960">
                          <a:solidFill>
                            <a:srgbClr val="000000"/>
                          </a:solidFill>
                          <a:latin typeface="Faustina"/>
                        </a:rPr>
                        <a:t>  Bước 8: nhấn vào nút "continues"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nhập thành công.chuyển đến</a:t>
                      </a:r>
                    </a:p>
                    <a:p>
                      <a:pPr algn="ctr">
                        <a:lnSpc>
                          <a:spcPts val="2744"/>
                        </a:lnSpc>
                      </a:pPr>
                      <a:r>
                        <a:rPr lang="en-US" sz="1960">
                          <a:solidFill>
                            <a:srgbClr val="000000"/>
                          </a:solidFill>
                          <a:latin typeface="Faustina"/>
                        </a:rPr>
                        <a:t>  trang chủ shopee.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PASS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59.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747937"/>
          <a:ext cx="18288000" cy="4791125"/>
        </p:xfrm>
        <a:graphic>
          <a:graphicData uri="http://schemas.openxmlformats.org/drawingml/2006/table">
            <a:tbl>
              <a:tblPr/>
              <a:tblGrid>
                <a:gridCol w="1181982"/>
                <a:gridCol w="1424548"/>
                <a:gridCol w="2573383"/>
                <a:gridCol w="2839331"/>
                <a:gridCol w="3241147"/>
                <a:gridCol w="1651483"/>
                <a:gridCol w="1739010"/>
                <a:gridCol w="1592158"/>
                <a:gridCol w="2044959"/>
              </a:tblGrid>
              <a:tr h="908733">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82393">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DN007</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giao diện thông báo lỗi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usename:</a:t>
                      </a:r>
                    </a:p>
                    <a:p>
                      <a:pPr algn="ctr">
                        <a:lnSpc>
                          <a:spcPts val="2744"/>
                        </a:lnSpc>
                      </a:pPr>
                      <a:r>
                        <a:rPr lang="en-US" sz="1960">
                          <a:solidFill>
                            <a:srgbClr val="000000"/>
                          </a:solidFill>
                          <a:latin typeface="Faustina"/>
                        </a:rPr>
                        <a:t>  "0965864121" </a:t>
                      </a:r>
                    </a:p>
                    <a:p>
                      <a:pPr algn="ctr">
                        <a:lnSpc>
                          <a:spcPts val="2744"/>
                        </a:lnSpc>
                      </a:pPr>
                      <a:r>
                        <a:rPr lang="en-US" sz="1960">
                          <a:solidFill>
                            <a:srgbClr val="000000"/>
                          </a:solidFill>
                          <a:latin typeface="Faustina"/>
                        </a:rPr>
                        <a:t>  password:"0123456"</a:t>
                      </a:r>
                    </a:p>
                    <a:p>
                      <a:pPr algn="ctr">
                        <a:lnSpc>
                          <a:spcPts val="2744"/>
                        </a:lnSpc>
                      </a:pPr>
                      <a:r>
                        <a:rPr lang="en-US" sz="1960">
                          <a:solidFill>
                            <a:srgbClr val="000000"/>
                          </a:solidFill>
                          <a:latin typeface="Faustina"/>
                        </a:rPr>
                        <a:t>  usename: "0965864123"</a:t>
                      </a:r>
                    </a:p>
                    <a:p>
                      <a:pPr algn="ctr">
                        <a:lnSpc>
                          <a:spcPts val="2744"/>
                        </a:lnSpc>
                      </a:pPr>
                      <a:r>
                        <a:rPr lang="en-US" sz="1960">
                          <a:solidFill>
                            <a:srgbClr val="000000"/>
                          </a:solidFill>
                          <a:latin typeface="Faustina"/>
                        </a:rPr>
                        <a:t>  password:"Binh123@"</a:t>
                      </a:r>
                    </a:p>
                    <a:p>
                      <a:pPr algn="ctr">
                        <a:lnSpc>
                          <a:spcPts val="2744"/>
                        </a:lnSpc>
                      </a:pPr>
                      <a:r>
                        <a:rPr lang="en-US" sz="1960">
                          <a:solidFill>
                            <a:srgbClr val="000000"/>
                          </a:solidFill>
                          <a:latin typeface="Faustina"/>
                        </a:rPr>
                        <a:t>  usename: ""</a:t>
                      </a:r>
                    </a:p>
                    <a:p>
                      <a:pPr algn="ctr">
                        <a:lnSpc>
                          <a:spcPts val="2744"/>
                        </a:lnSpc>
                      </a:pPr>
                      <a:r>
                        <a:rPr lang="en-US" sz="1960">
                          <a:solidFill>
                            <a:srgbClr val="000000"/>
                          </a:solidFill>
                          <a:latin typeface="Faustina"/>
                        </a:rPr>
                        <a:t>  password:""</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Thực hiện theo testcase DN001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"Đăng</a:t>
                      </a:r>
                    </a:p>
                    <a:p>
                      <a:pPr algn="ctr">
                        <a:lnSpc>
                          <a:spcPts val="2744"/>
                        </a:lnSpc>
                      </a:pPr>
                      <a:r>
                        <a:rPr lang="en-US" sz="1960">
                          <a:solidFill>
                            <a:srgbClr val="000000"/>
                          </a:solidFill>
                          <a:latin typeface="Faustina"/>
                        </a:rPr>
                        <a:t>  nhập KHÔNG thành công. Bạn vui lòng thử lại hoặc đăng nhập bằng cách khác</a:t>
                      </a:r>
                    </a:p>
                    <a:p>
                      <a:pPr algn="ctr">
                        <a:lnSpc>
                          <a:spcPts val="2744"/>
                        </a:lnSpc>
                      </a:pPr>
                      <a:r>
                        <a:rPr lang="en-US" sz="1960">
                          <a:solidFill>
                            <a:srgbClr val="000000"/>
                          </a:solidFill>
                          <a:latin typeface="Faustina"/>
                        </a:rPr>
                        <a:t>  nhé!"</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PASS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Văn Bình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12/02/2024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1158281" y="2281043"/>
            <a:ext cx="5724914" cy="5724914"/>
          </a:xfrm>
          <a:custGeom>
            <a:avLst/>
            <a:gdLst/>
            <a:ahLst/>
            <a:cxnLst/>
            <a:rect r="r" b="b" t="t" l="l"/>
            <a:pathLst>
              <a:path h="5724914" w="5724914">
                <a:moveTo>
                  <a:pt x="0" y="0"/>
                </a:moveTo>
                <a:lnTo>
                  <a:pt x="5724913" y="0"/>
                </a:lnTo>
                <a:lnTo>
                  <a:pt x="5724913" y="5724914"/>
                </a:lnTo>
                <a:lnTo>
                  <a:pt x="0" y="5724914"/>
                </a:lnTo>
                <a:lnTo>
                  <a:pt x="0" y="0"/>
                </a:lnTo>
                <a:close/>
              </a:path>
            </a:pathLst>
          </a:custGeom>
          <a:blipFill>
            <a:blip r:embed="rId2"/>
            <a:stretch>
              <a:fillRect l="0" t="0" r="0" b="0"/>
            </a:stretch>
          </a:blipFill>
        </p:spPr>
      </p:sp>
      <p:sp>
        <p:nvSpPr>
          <p:cNvPr name="TextBox 3" id="3"/>
          <p:cNvSpPr txBox="true"/>
          <p:nvPr/>
        </p:nvSpPr>
        <p:spPr>
          <a:xfrm rot="0">
            <a:off x="1028700" y="752475"/>
            <a:ext cx="2973475" cy="794131"/>
          </a:xfrm>
          <a:prstGeom prst="rect">
            <a:avLst/>
          </a:prstGeom>
        </p:spPr>
        <p:txBody>
          <a:bodyPr anchor="t" rtlCol="false" tIns="0" lIns="0" bIns="0" rIns="0">
            <a:spAutoFit/>
          </a:bodyPr>
          <a:lstStyle/>
          <a:p>
            <a:pPr marL="734059" indent="-367030" lvl="1">
              <a:lnSpc>
                <a:spcPts val="6901"/>
              </a:lnSpc>
              <a:buFont typeface="Arial"/>
              <a:buChar char="•"/>
            </a:pPr>
            <a:r>
              <a:rPr lang="en-US" sz="3399">
                <a:solidFill>
                  <a:srgbClr val="000000"/>
                </a:solidFill>
                <a:latin typeface="Glacial Indifference Bold"/>
              </a:rPr>
              <a:t>Đăng nhập</a:t>
            </a:r>
          </a:p>
        </p:txBody>
      </p:sp>
      <p:sp>
        <p:nvSpPr>
          <p:cNvPr name="TextBox 4" id="4"/>
          <p:cNvSpPr txBox="true"/>
          <p:nvPr/>
        </p:nvSpPr>
        <p:spPr>
          <a:xfrm rot="0">
            <a:off x="2515437" y="2673301"/>
            <a:ext cx="6735983" cy="9671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Khách hàng đăng nhập vào hệ thống bằng số điện thoại và mật khẩu đã đăng ký trước đó. </a:t>
            </a:r>
          </a:p>
        </p:txBody>
      </p:sp>
      <p:sp>
        <p:nvSpPr>
          <p:cNvPr name="TextBox 5" id="5"/>
          <p:cNvSpPr txBox="true"/>
          <p:nvPr/>
        </p:nvSpPr>
        <p:spPr>
          <a:xfrm rot="0">
            <a:off x="2515437" y="5095875"/>
            <a:ext cx="5710494" cy="9671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Hỗ trợ đăng nhập qua các tài khoản gmail hoặc facebook hợp lệ.</a:t>
            </a:r>
          </a:p>
        </p:txBody>
      </p:sp>
    </p:spTree>
  </p:cSld>
  <p:clrMapOvr>
    <a:masterClrMapping/>
  </p:clrMapOvr>
</p:sld>
</file>

<file path=ppt/slides/slide60.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3873306"/>
          <a:ext cx="18288000" cy="2821729"/>
        </p:xfrm>
        <a:graphic>
          <a:graphicData uri="http://schemas.openxmlformats.org/drawingml/2006/table">
            <a:tbl>
              <a:tblPr/>
              <a:tblGrid>
                <a:gridCol w="942564"/>
                <a:gridCol w="1454475"/>
                <a:gridCol w="2603310"/>
                <a:gridCol w="2869258"/>
                <a:gridCol w="3271074"/>
                <a:gridCol w="1681410"/>
                <a:gridCol w="1768937"/>
                <a:gridCol w="1622085"/>
                <a:gridCol w="2074887"/>
              </a:tblGrid>
              <a:tr h="541081">
                <a:tc gridSpan="9">
                  <a:txBody>
                    <a:bodyPr anchor="t" rtlCol="false"/>
                    <a:lstStyle/>
                    <a:p>
                      <a:pPr algn="ctr">
                        <a:lnSpc>
                          <a:spcPts val="3723"/>
                        </a:lnSpc>
                        <a:defRPr/>
                      </a:pPr>
                      <a:r>
                        <a:rPr lang="en-US" sz="2659">
                          <a:solidFill>
                            <a:srgbClr val="000000"/>
                          </a:solidFill>
                          <a:latin typeface="Faustina Bold"/>
                        </a:rPr>
                        <a:t>Chức năng đăng ký</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ký</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ký</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ký</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ký</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ký</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ký</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ký</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đăng ký</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280648">
                <a:tc gridSpan="9">
                  <a:txBody>
                    <a:bodyPr anchor="t" rtlCol="false"/>
                    <a:lstStyle/>
                    <a:p>
                      <a:pPr algn="ctr">
                        <a:lnSpc>
                          <a:spcPts val="3723"/>
                        </a:lnSpc>
                        <a:defRPr/>
                      </a:pPr>
                      <a:r>
                        <a:rPr lang="en-US" sz="2659">
                          <a:solidFill>
                            <a:srgbClr val="000000"/>
                          </a:solidFill>
                          <a:latin typeface="Faustina Bold"/>
                        </a:rPr>
                        <a:t>Mô tả: Mr.A là 1 khách hàng , nhưng chưa có tài khoản shopee để đang nhập vào hệ thông, sau khi vào trang https://shopee.vn/ thì Mr.A đã nhấn chuột vào Mục đăng ký ở góc trên, bên phải màn hình. </a:t>
                      </a:r>
                      <a:endParaRPr lang="en-US" sz="1100"/>
                    </a:p>
                    <a:p>
                      <a:pPr algn="ctr">
                        <a:lnSpc>
                          <a:spcPts val="3723"/>
                        </a:lnSpc>
                      </a:pPr>
                      <a:r>
                        <a:rPr lang="en-US" sz="2659">
                          <a:solidFill>
                            <a:srgbClr val="000000"/>
                          </a:solidFill>
                          <a:latin typeface="Faustina Bold"/>
                        </a:rPr>
                        <a:t> Tại đây hiển thị giao diện đăng ký người dùng mới của shopee</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 nhưng chưa có tài khoản shopee để đang nhập vào hệ thông, sau khi vào trang https://shopee.vn/ thì Mr.A đã nhấn chuột vào Mục đăng ký ở góc trên, bên phải màn hình. </a:t>
                      </a:r>
                      <a:endParaRPr lang="en-US" sz="1100"/>
                    </a:p>
                    <a:p>
                      <a:pPr algn="ctr">
                        <a:lnSpc>
                          <a:spcPts val="3723"/>
                        </a:lnSpc>
                      </a:pPr>
                      <a:r>
                        <a:rPr lang="en-US" sz="2659">
                          <a:solidFill>
                            <a:srgbClr val="000000"/>
                          </a:solidFill>
                          <a:latin typeface="Faustina Bold"/>
                        </a:rPr>
                        <a:t> Tại đây hiển thị giao diện đăng ký người dùng mới của shopee</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 nhưng chưa có tài khoản shopee để đang nhập vào hệ thông, sau khi vào trang https://shopee.vn/ thì Mr.A đã nhấn chuột vào Mục đăng ký ở góc trên, bên phải màn hình. </a:t>
                      </a:r>
                      <a:endParaRPr lang="en-US" sz="1100"/>
                    </a:p>
                    <a:p>
                      <a:pPr algn="ctr">
                        <a:lnSpc>
                          <a:spcPts val="3723"/>
                        </a:lnSpc>
                      </a:pPr>
                      <a:r>
                        <a:rPr lang="en-US" sz="2659">
                          <a:solidFill>
                            <a:srgbClr val="000000"/>
                          </a:solidFill>
                          <a:latin typeface="Faustina Bold"/>
                        </a:rPr>
                        <a:t> Tại đây hiển thị giao diện đăng ký người dùng mới của shopee</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 nhưng chưa có tài khoản shopee để đang nhập vào hệ thông, sau khi vào trang https://shopee.vn/ thì Mr.A đã nhấn chuột vào Mục đăng ký ở góc trên, bên phải màn hình. </a:t>
                      </a:r>
                      <a:endParaRPr lang="en-US" sz="1100"/>
                    </a:p>
                    <a:p>
                      <a:pPr algn="ctr">
                        <a:lnSpc>
                          <a:spcPts val="3723"/>
                        </a:lnSpc>
                      </a:pPr>
                      <a:r>
                        <a:rPr lang="en-US" sz="2659">
                          <a:solidFill>
                            <a:srgbClr val="000000"/>
                          </a:solidFill>
                          <a:latin typeface="Faustina Bold"/>
                        </a:rPr>
                        <a:t> Tại đây hiển thị giao diện đăng ký người dùng mới của shopee</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 nhưng chưa có tài khoản shopee để đang nhập vào hệ thông, sau khi vào trang https://shopee.vn/ thì Mr.A đã nhấn chuột vào Mục đăng ký ở góc trên, bên phải màn hình. </a:t>
                      </a:r>
                      <a:endParaRPr lang="en-US" sz="1100"/>
                    </a:p>
                    <a:p>
                      <a:pPr algn="ctr">
                        <a:lnSpc>
                          <a:spcPts val="3723"/>
                        </a:lnSpc>
                      </a:pPr>
                      <a:r>
                        <a:rPr lang="en-US" sz="2659">
                          <a:solidFill>
                            <a:srgbClr val="000000"/>
                          </a:solidFill>
                          <a:latin typeface="Faustina Bold"/>
                        </a:rPr>
                        <a:t> Tại đây hiển thị giao diện đăng ký người dùng mới của shopee</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 nhưng chưa có tài khoản shopee để đang nhập vào hệ thông, sau khi vào trang https://shopee.vn/ thì Mr.A đã nhấn chuột vào Mục đăng ký ở góc trên, bên phải màn hình. </a:t>
                      </a:r>
                      <a:endParaRPr lang="en-US" sz="1100"/>
                    </a:p>
                    <a:p>
                      <a:pPr algn="ctr">
                        <a:lnSpc>
                          <a:spcPts val="3723"/>
                        </a:lnSpc>
                      </a:pPr>
                      <a:r>
                        <a:rPr lang="en-US" sz="2659">
                          <a:solidFill>
                            <a:srgbClr val="000000"/>
                          </a:solidFill>
                          <a:latin typeface="Faustina Bold"/>
                        </a:rPr>
                        <a:t> Tại đây hiển thị giao diện đăng ký người dùng mới của shopee</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 nhưng chưa có tài khoản shopee để đang nhập vào hệ thông, sau khi vào trang https://shopee.vn/ thì Mr.A đã nhấn chuột vào Mục đăng ký ở góc trên, bên phải màn hình. </a:t>
                      </a:r>
                      <a:endParaRPr lang="en-US" sz="1100"/>
                    </a:p>
                    <a:p>
                      <a:pPr algn="ctr">
                        <a:lnSpc>
                          <a:spcPts val="3723"/>
                        </a:lnSpc>
                      </a:pPr>
                      <a:r>
                        <a:rPr lang="en-US" sz="2659">
                          <a:solidFill>
                            <a:srgbClr val="000000"/>
                          </a:solidFill>
                          <a:latin typeface="Faustina Bold"/>
                        </a:rPr>
                        <a:t> Tại đây hiển thị giao diện đăng ký người dùng mới của shopee</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 nhưng chưa có tài khoản shopee để đang nhập vào hệ thông, sau khi vào trang https://shopee.vn/ thì Mr.A đã nhấn chuột vào Mục đăng ký ở góc trên, bên phải màn hình. </a:t>
                      </a:r>
                      <a:endParaRPr lang="en-US" sz="1100"/>
                    </a:p>
                    <a:p>
                      <a:pPr algn="ctr">
                        <a:lnSpc>
                          <a:spcPts val="3723"/>
                        </a:lnSpc>
                      </a:pPr>
                      <a:r>
                        <a:rPr lang="en-US" sz="2659">
                          <a:solidFill>
                            <a:srgbClr val="000000"/>
                          </a:solidFill>
                          <a:latin typeface="Faustina Bold"/>
                        </a:rPr>
                        <a:t> Tại đây hiển thị giao diện đăng ký người dùng mới của shopee</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 nhưng chưa có tài khoản shopee để đang nhập vào hệ thông, sau khi vào trang https://shopee.vn/ thì Mr.A đã nhấn chuột vào Mục đăng ký ở góc trên, bên phải màn hình. </a:t>
                      </a:r>
                      <a:endParaRPr lang="en-US" sz="1100"/>
                    </a:p>
                    <a:p>
                      <a:pPr algn="ctr">
                        <a:lnSpc>
                          <a:spcPts val="3723"/>
                        </a:lnSpc>
                      </a:pPr>
                      <a:r>
                        <a:rPr lang="en-US" sz="2659">
                          <a:solidFill>
                            <a:srgbClr val="000000"/>
                          </a:solidFill>
                          <a:latin typeface="Faustina Bold"/>
                        </a:rPr>
                        <a:t> Tại đây hiển thị giao diện đăng ký người dùng mới của shopee</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1.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674399"/>
          <a:ext cx="18288000" cy="5238750"/>
        </p:xfrm>
        <a:graphic>
          <a:graphicData uri="http://schemas.openxmlformats.org/drawingml/2006/table">
            <a:tbl>
              <a:tblPr/>
              <a:tblGrid>
                <a:gridCol w="1011758"/>
                <a:gridCol w="1472271"/>
                <a:gridCol w="2426538"/>
                <a:gridCol w="2839331"/>
                <a:gridCol w="3241147"/>
                <a:gridCol w="1651483"/>
                <a:gridCol w="1739010"/>
                <a:gridCol w="1592158"/>
                <a:gridCol w="2314305"/>
              </a:tblGrid>
              <a:tr h="523875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DK001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ký với facebook</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username:</a:t>
                      </a:r>
                    </a:p>
                    <a:p>
                      <a:pPr algn="ctr">
                        <a:lnSpc>
                          <a:spcPts val="2744"/>
                        </a:lnSpc>
                      </a:pPr>
                      <a:r>
                        <a:rPr lang="en-US" sz="1960">
                          <a:solidFill>
                            <a:srgbClr val="000000"/>
                          </a:solidFill>
                          <a:latin typeface="Faustina"/>
                        </a:rPr>
                        <a:t>  "mocanhtu104@gmail.com"</a:t>
                      </a:r>
                    </a:p>
                    <a:p>
                      <a:pPr algn="ctr">
                        <a:lnSpc>
                          <a:spcPts val="2744"/>
                        </a:lnSpc>
                      </a:pPr>
                      <a:r>
                        <a:rPr lang="en-US" sz="1960">
                          <a:solidFill>
                            <a:srgbClr val="000000"/>
                          </a:solidFill>
                          <a:latin typeface="Faustina"/>
                        </a:rPr>
                        <a:t>  password:"Binh123@"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nút facbook.</a:t>
                      </a:r>
                    </a:p>
                    <a:p>
                      <a:pPr algn="ctr">
                        <a:lnSpc>
                          <a:spcPts val="2744"/>
                        </a:lnSpc>
                      </a:pPr>
                      <a:r>
                        <a:rPr lang="en-US" sz="1960">
                          <a:solidFill>
                            <a:srgbClr val="000000"/>
                          </a:solidFill>
                          <a:latin typeface="Faustina"/>
                        </a:rPr>
                        <a:t>  Bước 2: nhập username và mật khẩu vào ô "Email address or phone number</a:t>
                      </a:r>
                    </a:p>
                    <a:p>
                      <a:pPr algn="ctr">
                        <a:lnSpc>
                          <a:spcPts val="2744"/>
                        </a:lnSpc>
                      </a:pPr>
                      <a:r>
                        <a:rPr lang="en-US" sz="1960">
                          <a:solidFill>
                            <a:srgbClr val="000000"/>
                          </a:solidFill>
                          <a:latin typeface="Faustina"/>
                        </a:rPr>
                        <a:t>  " và ô "password"</a:t>
                      </a:r>
                    </a:p>
                    <a:p>
                      <a:pPr algn="ctr">
                        <a:lnSpc>
                          <a:spcPts val="2744"/>
                        </a:lnSpc>
                      </a:pPr>
                      <a:r>
                        <a:rPr lang="en-US" sz="1960">
                          <a:solidFill>
                            <a:srgbClr val="000000"/>
                          </a:solidFill>
                          <a:latin typeface="Faustina"/>
                        </a:rPr>
                        <a:t>  Bước 3: ấn vào nút "Login".</a:t>
                      </a:r>
                    </a:p>
                    <a:p>
                      <a:pPr algn="ctr">
                        <a:lnSpc>
                          <a:spcPts val="2744"/>
                        </a:lnSpc>
                      </a:pPr>
                      <a:r>
                        <a:rPr lang="en-US" sz="1960">
                          <a:solidFill>
                            <a:srgbClr val="000000"/>
                          </a:solidFill>
                          <a:latin typeface="Faustina"/>
                        </a:rPr>
                        <a:t>  Bước 4: đồng ý với các điều khoản của shopee bằng cách ấn vào các nút tiếp</a:t>
                      </a:r>
                    </a:p>
                    <a:p>
                      <a:pPr algn="ctr">
                        <a:lnSpc>
                          <a:spcPts val="2744"/>
                        </a:lnSpc>
                      </a:pPr>
                      <a:r>
                        <a:rPr lang="en-US" sz="1960">
                          <a:solidFill>
                            <a:srgbClr val="000000"/>
                          </a:solidFill>
                          <a:latin typeface="Faustina"/>
                        </a:rPr>
                        <a:t>  theo.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ký tài khoản thành công. Sau</a:t>
                      </a:r>
                    </a:p>
                    <a:p>
                      <a:pPr algn="ctr">
                        <a:lnSpc>
                          <a:spcPts val="2744"/>
                        </a:lnSpc>
                      </a:pPr>
                      <a:r>
                        <a:rPr lang="en-US" sz="1960">
                          <a:solidFill>
                            <a:srgbClr val="000000"/>
                          </a:solidFill>
                          <a:latin typeface="Faustina"/>
                        </a:rPr>
                        <a:t>  đăng ký, tài khoản được đăng nhập vào hệ thống và hiển thị trang chủ shopee</a:t>
                      </a:r>
                    </a:p>
                    <a:p>
                      <a:pPr algn="ctr">
                        <a:lnSpc>
                          <a:spcPts val="2744"/>
                        </a:lnSpc>
                      </a:pPr>
                      <a:r>
                        <a:rPr lang="en-US" sz="1960">
                          <a:solidFill>
                            <a:srgbClr val="000000"/>
                          </a:solidFill>
                          <a:latin typeface="Faustina"/>
                        </a:rPr>
                        <a:t>  với tài khoản sau khi đăng ký.</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0" y="1729520"/>
          <a:ext cx="18288000" cy="944879"/>
        </p:xfrm>
        <a:graphic>
          <a:graphicData uri="http://schemas.openxmlformats.org/drawingml/2006/table">
            <a:tbl>
              <a:tblPr/>
              <a:tblGrid>
                <a:gridCol w="1011758"/>
                <a:gridCol w="1460300"/>
                <a:gridCol w="2436516"/>
                <a:gridCol w="2852968"/>
                <a:gridCol w="3250555"/>
                <a:gridCol w="1634881"/>
                <a:gridCol w="1728264"/>
                <a:gridCol w="1624038"/>
                <a:gridCol w="2288720"/>
              </a:tblGrid>
              <a:tr h="440462">
                <a:tc>
                  <a:txBody>
                    <a:bodyPr anchor="t" rtlCol="false"/>
                    <a:lstStyle/>
                    <a:p>
                      <a:pPr algn="ctr">
                        <a:lnSpc>
                          <a:spcPts val="2604"/>
                        </a:lnSpc>
                        <a:defRPr/>
                      </a:pPr>
                      <a:r>
                        <a:rPr lang="en-US" sz="18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2.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028700"/>
          <a:ext cx="18288000" cy="7517129"/>
        </p:xfrm>
        <a:graphic>
          <a:graphicData uri="http://schemas.openxmlformats.org/drawingml/2006/table">
            <a:tbl>
              <a:tblPr/>
              <a:tblGrid>
                <a:gridCol w="1280942"/>
                <a:gridCol w="1456853"/>
                <a:gridCol w="1824664"/>
                <a:gridCol w="3464820"/>
                <a:gridCol w="2956866"/>
                <a:gridCol w="2001992"/>
                <a:gridCol w="1532472"/>
                <a:gridCol w="1672986"/>
                <a:gridCol w="2096406"/>
              </a:tblGrid>
              <a:tr h="911398">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6605731">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DK002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ký với số điện thoại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sdt: "0383806301"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Nhập số điện thoại vào ô</a:t>
                      </a:r>
                    </a:p>
                    <a:p>
                      <a:pPr algn="ctr">
                        <a:lnSpc>
                          <a:spcPts val="2744"/>
                        </a:lnSpc>
                      </a:pPr>
                      <a:r>
                        <a:rPr lang="en-US" sz="1960">
                          <a:solidFill>
                            <a:srgbClr val="000000"/>
                          </a:solidFill>
                          <a:latin typeface="Faustina"/>
                        </a:rPr>
                        <a:t>  số điện thoại.</a:t>
                      </a:r>
                    </a:p>
                    <a:p>
                      <a:pPr algn="ctr">
                        <a:lnSpc>
                          <a:spcPts val="2744"/>
                        </a:lnSpc>
                      </a:pPr>
                      <a:r>
                        <a:rPr lang="en-US" sz="1960">
                          <a:solidFill>
                            <a:srgbClr val="000000"/>
                          </a:solidFill>
                          <a:latin typeface="Faustina"/>
                        </a:rPr>
                        <a:t>  Bước 2: nhấp vào nút "tiếp theo".</a:t>
                      </a:r>
                    </a:p>
                    <a:p>
                      <a:pPr algn="ctr">
                        <a:lnSpc>
                          <a:spcPts val="2744"/>
                        </a:lnSpc>
                      </a:pPr>
                      <a:r>
                        <a:rPr lang="en-US" sz="1960">
                          <a:solidFill>
                            <a:srgbClr val="000000"/>
                          </a:solidFill>
                          <a:latin typeface="Faustina"/>
                        </a:rPr>
                        <a:t>  Bước 3: chọn phương thức nhận mã xác nhận.</a:t>
                      </a:r>
                    </a:p>
                    <a:p>
                      <a:pPr algn="ctr">
                        <a:lnSpc>
                          <a:spcPts val="2744"/>
                        </a:lnSpc>
                      </a:pPr>
                      <a:r>
                        <a:rPr lang="en-US" sz="1960">
                          <a:solidFill>
                            <a:srgbClr val="000000"/>
                          </a:solidFill>
                          <a:latin typeface="Faustina"/>
                        </a:rPr>
                        <a:t>  Bước 4: nhập mã OTP</a:t>
                      </a:r>
                    </a:p>
                    <a:p>
                      <a:pPr algn="ctr">
                        <a:lnSpc>
                          <a:spcPts val="2744"/>
                        </a:lnSpc>
                      </a:pPr>
                      <a:r>
                        <a:rPr lang="en-US" sz="1960">
                          <a:solidFill>
                            <a:srgbClr val="000000"/>
                          </a:solidFill>
                          <a:latin typeface="Faustina"/>
                        </a:rPr>
                        <a:t>  Bước 5: nhấn nút tiếp theo.</a:t>
                      </a:r>
                    </a:p>
                    <a:p>
                      <a:pPr algn="ctr">
                        <a:lnSpc>
                          <a:spcPts val="2744"/>
                        </a:lnSpc>
                      </a:pPr>
                      <a:r>
                        <a:rPr lang="en-US" sz="1960">
                          <a:solidFill>
                            <a:srgbClr val="000000"/>
                          </a:solidFill>
                          <a:latin typeface="Faustina"/>
                        </a:rPr>
                        <a:t>  Bước 6: Thiết lập mật khẩu mạnh như hướng dẫn.</a:t>
                      </a:r>
                    </a:p>
                    <a:p>
                      <a:pPr algn="ctr">
                        <a:lnSpc>
                          <a:spcPts val="2744"/>
                        </a:lnSpc>
                      </a:pPr>
                      <a:r>
                        <a:rPr lang="en-US" sz="1960">
                          <a:solidFill>
                            <a:srgbClr val="000000"/>
                          </a:solidFill>
                          <a:latin typeface="Faustina"/>
                        </a:rPr>
                        <a:t>  Bước 7: nhấn nút "đăng ký".</a:t>
                      </a:r>
                    </a:p>
                    <a:p>
                      <a:pPr algn="ctr">
                        <a:lnSpc>
                          <a:spcPts val="2744"/>
                        </a:lnSpc>
                      </a:pPr>
                      <a:r>
                        <a:rPr lang="en-US" sz="1960">
                          <a:solidFill>
                            <a:srgbClr val="000000"/>
                          </a:solidFill>
                          <a:latin typeface="Faustina"/>
                        </a:rPr>
                        <a:t>  Bước 8: Nhấp vào ô "quay lại trang chủ shopee" hoặc chờ 7s để hệ</a:t>
                      </a:r>
                    </a:p>
                    <a:p>
                      <a:pPr algn="ctr">
                        <a:lnSpc>
                          <a:spcPts val="2744"/>
                        </a:lnSpc>
                      </a:pPr>
                      <a:r>
                        <a:rPr lang="en-US" sz="1960">
                          <a:solidFill>
                            <a:srgbClr val="000000"/>
                          </a:solidFill>
                          <a:latin typeface="Faustina"/>
                        </a:rPr>
                        <a:t>  thống tự động qua trang chủ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ký tài khoản thành công. Sau</a:t>
                      </a:r>
                    </a:p>
                    <a:p>
                      <a:pPr algn="ctr">
                        <a:lnSpc>
                          <a:spcPts val="2744"/>
                        </a:lnSpc>
                      </a:pPr>
                      <a:r>
                        <a:rPr lang="en-US" sz="1960">
                          <a:solidFill>
                            <a:srgbClr val="000000"/>
                          </a:solidFill>
                          <a:latin typeface="Faustina"/>
                        </a:rPr>
                        <a:t>  đăng ký, tài khoản được đăng nhập vào hệ thống và hiển thị trang chủ shopee</a:t>
                      </a:r>
                    </a:p>
                    <a:p>
                      <a:pPr algn="ctr">
                        <a:lnSpc>
                          <a:spcPts val="2744"/>
                        </a:lnSpc>
                      </a:pPr>
                      <a:r>
                        <a:rPr lang="en-US" sz="1960">
                          <a:solidFill>
                            <a:srgbClr val="000000"/>
                          </a:solidFill>
                          <a:latin typeface="Faustina"/>
                        </a:rPr>
                        <a:t>  với tài khoản sau khi đăng ký.</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 </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3.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07347"/>
          <a:ext cx="18288000" cy="10079653"/>
        </p:xfrm>
        <a:graphic>
          <a:graphicData uri="http://schemas.openxmlformats.org/drawingml/2006/table">
            <a:tbl>
              <a:tblPr/>
              <a:tblGrid>
                <a:gridCol w="1061485"/>
                <a:gridCol w="1504208"/>
                <a:gridCol w="1883975"/>
                <a:gridCol w="3577444"/>
                <a:gridCol w="3052980"/>
                <a:gridCol w="2067066"/>
                <a:gridCol w="1582285"/>
                <a:gridCol w="1727367"/>
                <a:gridCol w="1831190"/>
              </a:tblGrid>
              <a:tr h="920665">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908785">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DK003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ký với gmail</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username:</a:t>
                      </a:r>
                    </a:p>
                    <a:p>
                      <a:pPr algn="ctr">
                        <a:lnSpc>
                          <a:spcPts val="2744"/>
                        </a:lnSpc>
                      </a:pPr>
                      <a:r>
                        <a:rPr lang="en-US" sz="1960">
                          <a:solidFill>
                            <a:srgbClr val="000000"/>
                          </a:solidFill>
                          <a:latin typeface="Faustina"/>
                        </a:rPr>
                        <a:t>  "binhdvps26685@fpt.edu.vn"</a:t>
                      </a:r>
                    </a:p>
                    <a:p>
                      <a:pPr algn="ctr">
                        <a:lnSpc>
                          <a:spcPts val="2744"/>
                        </a:lnSpc>
                      </a:pPr>
                      <a:r>
                        <a:rPr lang="en-US" sz="1960">
                          <a:solidFill>
                            <a:srgbClr val="000000"/>
                          </a:solidFill>
                          <a:latin typeface="Faustina"/>
                        </a:rPr>
                        <a:t>  password:"Binh123@"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nút</a:t>
                      </a:r>
                    </a:p>
                    <a:p>
                      <a:pPr algn="ctr">
                        <a:lnSpc>
                          <a:spcPts val="2744"/>
                        </a:lnSpc>
                      </a:pPr>
                      <a:r>
                        <a:rPr lang="en-US" sz="1960">
                          <a:solidFill>
                            <a:srgbClr val="000000"/>
                          </a:solidFill>
                          <a:latin typeface="Faustina"/>
                        </a:rPr>
                        <a:t>  "gmail".</a:t>
                      </a:r>
                    </a:p>
                    <a:p>
                      <a:pPr algn="ctr">
                        <a:lnSpc>
                          <a:spcPts val="2744"/>
                        </a:lnSpc>
                      </a:pPr>
                      <a:r>
                        <a:rPr lang="en-US" sz="1960">
                          <a:solidFill>
                            <a:srgbClr val="000000"/>
                          </a:solidFill>
                          <a:latin typeface="Faustina"/>
                        </a:rPr>
                        <a:t>  Bước 2: nhập gmail vào ô gmail</a:t>
                      </a:r>
                    </a:p>
                    <a:p>
                      <a:pPr algn="ctr">
                        <a:lnSpc>
                          <a:spcPts val="2744"/>
                        </a:lnSpc>
                      </a:pPr>
                      <a:r>
                        <a:rPr lang="en-US" sz="1960">
                          <a:solidFill>
                            <a:srgbClr val="000000"/>
                          </a:solidFill>
                          <a:latin typeface="Faustina"/>
                        </a:rPr>
                        <a:t>  Bước 3: nhấn nút "Next"</a:t>
                      </a:r>
                    </a:p>
                    <a:p>
                      <a:pPr algn="ctr">
                        <a:lnSpc>
                          <a:spcPts val="2744"/>
                        </a:lnSpc>
                      </a:pPr>
                      <a:r>
                        <a:rPr lang="en-US" sz="1960">
                          <a:solidFill>
                            <a:srgbClr val="000000"/>
                          </a:solidFill>
                          <a:latin typeface="Faustina"/>
                        </a:rPr>
                        <a:t>  Bước 4: nhập mật khẩu vào ô mật khẩu</a:t>
                      </a:r>
                    </a:p>
                    <a:p>
                      <a:pPr algn="ctr">
                        <a:lnSpc>
                          <a:spcPts val="2744"/>
                        </a:lnSpc>
                      </a:pPr>
                      <a:r>
                        <a:rPr lang="en-US" sz="1960">
                          <a:solidFill>
                            <a:srgbClr val="000000"/>
                          </a:solidFill>
                          <a:latin typeface="Faustina"/>
                        </a:rPr>
                        <a:t>  Bước 5: nhấn nút "Next".</a:t>
                      </a:r>
                    </a:p>
                    <a:p>
                      <a:pPr algn="ctr">
                        <a:lnSpc>
                          <a:spcPts val="2744"/>
                        </a:lnSpc>
                      </a:pPr>
                      <a:r>
                        <a:rPr lang="en-US" sz="1960">
                          <a:solidFill>
                            <a:srgbClr val="000000"/>
                          </a:solidFill>
                          <a:latin typeface="Faustina"/>
                        </a:rPr>
                        <a:t>  Bước 6: xác thực trên thiết bị khác của bạn hoặc trên gmail đã đăng nhập của</a:t>
                      </a:r>
                    </a:p>
                    <a:p>
                      <a:pPr algn="ctr">
                        <a:lnSpc>
                          <a:spcPts val="2744"/>
                        </a:lnSpc>
                      </a:pPr>
                      <a:r>
                        <a:rPr lang="en-US" sz="1960">
                          <a:solidFill>
                            <a:srgbClr val="000000"/>
                          </a:solidFill>
                          <a:latin typeface="Faustina"/>
                        </a:rPr>
                        <a:t>  bạn.</a:t>
                      </a:r>
                    </a:p>
                    <a:p>
                      <a:pPr algn="ctr">
                        <a:lnSpc>
                          <a:spcPts val="2744"/>
                        </a:lnSpc>
                      </a:pPr>
                      <a:r>
                        <a:rPr lang="en-US" sz="1960">
                          <a:solidFill>
                            <a:srgbClr val="000000"/>
                          </a:solidFill>
                          <a:latin typeface="Faustina"/>
                        </a:rPr>
                        <a:t>  Bước 7: đồng ý với các điều khoản của shopee bằng cách ấn vào các nút tiếp</a:t>
                      </a:r>
                    </a:p>
                    <a:p>
                      <a:pPr algn="ctr">
                        <a:lnSpc>
                          <a:spcPts val="2744"/>
                        </a:lnSpc>
                      </a:pPr>
                      <a:r>
                        <a:rPr lang="en-US" sz="1960">
                          <a:solidFill>
                            <a:srgbClr val="000000"/>
                          </a:solidFill>
                          <a:latin typeface="Faustina"/>
                        </a:rPr>
                        <a:t>  theo.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Đăng ký tài khoản thành công. Sau</a:t>
                      </a:r>
                    </a:p>
                    <a:p>
                      <a:pPr algn="ctr">
                        <a:lnSpc>
                          <a:spcPts val="2744"/>
                        </a:lnSpc>
                      </a:pPr>
                      <a:r>
                        <a:rPr lang="en-US" sz="1960">
                          <a:solidFill>
                            <a:srgbClr val="000000"/>
                          </a:solidFill>
                          <a:latin typeface="Faustina"/>
                        </a:rPr>
                        <a:t>  đăng ký, tài khoản được đăng nhập vào hệ thống và hiển thị trang chủ shopee</a:t>
                      </a:r>
                    </a:p>
                    <a:p>
                      <a:pPr algn="ctr">
                        <a:lnSpc>
                          <a:spcPts val="2744"/>
                        </a:lnSpc>
                      </a:pPr>
                      <a:r>
                        <a:rPr lang="en-US" sz="1960">
                          <a:solidFill>
                            <a:srgbClr val="000000"/>
                          </a:solidFill>
                          <a:latin typeface="Faustina"/>
                        </a:rPr>
                        <a:t>  với tài khoản sau khi đăng ký.</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 </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250203">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DK004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người dùng nhập số điện thoại sai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"0965864"</a:t>
                      </a:r>
                    </a:p>
                    <a:p>
                      <a:pPr algn="ctr">
                        <a:lnSpc>
                          <a:spcPts val="2744"/>
                        </a:lnSpc>
                      </a:pPr>
                      <a:r>
                        <a:rPr lang="en-US" sz="1960">
                          <a:solidFill>
                            <a:srgbClr val="000000"/>
                          </a:solidFill>
                          <a:latin typeface="Faustina"/>
                        </a:rPr>
                        <a:t>  "abcuhduisd"</a:t>
                      </a:r>
                    </a:p>
                    <a:p>
                      <a:pPr algn="ctr">
                        <a:lnSpc>
                          <a:spcPts val="2744"/>
                        </a:lnSpc>
                      </a:pPr>
                      <a:r>
                        <a:rPr lang="en-US" sz="1960">
                          <a:solidFill>
                            <a:srgbClr val="000000"/>
                          </a:solidFill>
                          <a:latin typeface="Faustina"/>
                        </a:rPr>
                        <a:t>  "096ads!@#"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Nhập số điện thoại vào ô</a:t>
                      </a:r>
                    </a:p>
                    <a:p>
                      <a:pPr algn="ctr">
                        <a:lnSpc>
                          <a:spcPts val="2744"/>
                        </a:lnSpc>
                      </a:pPr>
                      <a:r>
                        <a:rPr lang="en-US" sz="1960">
                          <a:solidFill>
                            <a:srgbClr val="000000"/>
                          </a:solidFill>
                          <a:latin typeface="Faustina"/>
                        </a:rPr>
                        <a:t>  số điện thoại.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số điện thoại không hợp</a:t>
                      </a:r>
                    </a:p>
                    <a:p>
                      <a:pPr algn="ctr">
                        <a:lnSpc>
                          <a:spcPts val="2744"/>
                        </a:lnSpc>
                      </a:pPr>
                      <a:r>
                        <a:rPr lang="en-US" sz="1960">
                          <a:solidFill>
                            <a:srgbClr val="000000"/>
                          </a:solidFill>
                          <a:latin typeface="Faustina"/>
                        </a:rPr>
                        <a:t>  lệ, nút "tiếp theo" ko thể hoạt động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 </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4.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3477743"/>
          <a:ext cx="18288000" cy="3331513"/>
        </p:xfrm>
        <a:graphic>
          <a:graphicData uri="http://schemas.openxmlformats.org/drawingml/2006/table">
            <a:tbl>
              <a:tblPr/>
              <a:tblGrid>
                <a:gridCol w="992764"/>
                <a:gridCol w="1490133"/>
                <a:gridCol w="1872212"/>
                <a:gridCol w="3575987"/>
                <a:gridCol w="3048330"/>
                <a:gridCol w="2056417"/>
                <a:gridCol w="1568686"/>
                <a:gridCol w="1714650"/>
                <a:gridCol w="1968821"/>
              </a:tblGrid>
              <a:tr h="845634">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85879">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DK005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người dùng nhập sai gmail</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gmail:"binhdau123@qjhsafauysg"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nút</a:t>
                      </a:r>
                    </a:p>
                    <a:p>
                      <a:pPr algn="ctr">
                        <a:lnSpc>
                          <a:spcPts val="2744"/>
                        </a:lnSpc>
                      </a:pPr>
                      <a:r>
                        <a:rPr lang="en-US" sz="1960">
                          <a:solidFill>
                            <a:srgbClr val="000000"/>
                          </a:solidFill>
                          <a:latin typeface="Faustina"/>
                        </a:rPr>
                        <a:t>  "gmail".</a:t>
                      </a:r>
                    </a:p>
                    <a:p>
                      <a:pPr algn="ctr">
                        <a:lnSpc>
                          <a:spcPts val="2744"/>
                        </a:lnSpc>
                      </a:pPr>
                      <a:r>
                        <a:rPr lang="en-US" sz="1960">
                          <a:solidFill>
                            <a:srgbClr val="000000"/>
                          </a:solidFill>
                          <a:latin typeface="Faustina"/>
                        </a:rPr>
                        <a:t>  Bước 2: nhập gmail vào ô gmail</a:t>
                      </a:r>
                    </a:p>
                    <a:p>
                      <a:pPr algn="ctr">
                        <a:lnSpc>
                          <a:spcPts val="2744"/>
                        </a:lnSpc>
                      </a:pPr>
                      <a:r>
                        <a:rPr lang="en-US" sz="1960">
                          <a:solidFill>
                            <a:srgbClr val="000000"/>
                          </a:solidFill>
                          <a:latin typeface="Faustina"/>
                        </a:rPr>
                        <a:t>  Bước 3: nhấn nút "Next"</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 "Nhập tên, Email</a:t>
                      </a:r>
                    </a:p>
                    <a:p>
                      <a:pPr algn="ctr">
                        <a:lnSpc>
                          <a:spcPts val="2744"/>
                        </a:lnSpc>
                      </a:pPr>
                      <a:r>
                        <a:rPr lang="en-US" sz="1960">
                          <a:solidFill>
                            <a:srgbClr val="000000"/>
                          </a:solidFill>
                          <a:latin typeface="Faustina"/>
                        </a:rPr>
                        <a:t>  hoặc số điện thoại" màu đỏ ở dưới phần nhập tài khoản gmail</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5.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4333768"/>
          <a:ext cx="18288000" cy="1619463"/>
        </p:xfrm>
        <a:graphic>
          <a:graphicData uri="http://schemas.openxmlformats.org/drawingml/2006/table">
            <a:tbl>
              <a:tblPr/>
              <a:tblGrid>
                <a:gridCol w="1007671"/>
                <a:gridCol w="1505041"/>
                <a:gridCol w="1887119"/>
                <a:gridCol w="3590894"/>
                <a:gridCol w="3063238"/>
                <a:gridCol w="2071325"/>
                <a:gridCol w="1583593"/>
                <a:gridCol w="1729558"/>
                <a:gridCol w="1849561"/>
              </a:tblGrid>
              <a:tr h="483900">
                <a:tc gridSpan="9">
                  <a:txBody>
                    <a:bodyPr anchor="t" rtlCol="false"/>
                    <a:lstStyle/>
                    <a:p>
                      <a:pPr algn="ctr">
                        <a:lnSpc>
                          <a:spcPts val="3723"/>
                        </a:lnSpc>
                        <a:defRPr/>
                      </a:pPr>
                      <a:r>
                        <a:rPr lang="en-US" sz="2659">
                          <a:solidFill>
                            <a:srgbClr val="000000"/>
                          </a:solidFill>
                          <a:latin typeface="Faustina Bold"/>
                        </a:rPr>
                        <a:t>Chức năng quên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quên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quên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quên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quên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quên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quên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quên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quên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2637">
                <a:tc gridSpan="9">
                  <a:txBody>
                    <a:bodyPr anchor="t" rtlCol="false"/>
                    <a:lstStyle/>
                    <a:p>
                      <a:pPr algn="ctr">
                        <a:lnSpc>
                          <a:spcPts val="3723"/>
                        </a:lnSpc>
                        <a:defRPr/>
                      </a:pPr>
                      <a:r>
                        <a:rPr lang="en-US" sz="2659">
                          <a:solidFill>
                            <a:srgbClr val="000000"/>
                          </a:solidFill>
                          <a:latin typeface="Faustina Bold"/>
                        </a:rPr>
                        <a:t>Mô tả: Mr.A là 1 khách hàng đã có tài khoản shopee, đang ở giao diện đăng nhập nhưng lại không nhớ mật khẩu của tài khoản của mình.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đã có tài khoản shopee, đang ở giao diện đăng nhập nhưng lại không nhớ mật khẩu của tài khoản của mình.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đã có tài khoản shopee, đang ở giao diện đăng nhập nhưng lại không nhớ mật khẩu của tài khoản của mình.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đã có tài khoản shopee, đang ở giao diện đăng nhập nhưng lại không nhớ mật khẩu của tài khoản của mình.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đã có tài khoản shopee, đang ở giao diện đăng nhập nhưng lại không nhớ mật khẩu của tài khoản của mình.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đã có tài khoản shopee, đang ở giao diện đăng nhập nhưng lại không nhớ mật khẩu của tài khoản của mình.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đã có tài khoản shopee, đang ở giao diện đăng nhập nhưng lại không nhớ mật khẩu của tài khoản của mình.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đã có tài khoản shopee, đang ở giao diện đăng nhập nhưng lại không nhớ mật khẩu của tài khoản của mình.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Mr.A là 1 khách hàng đã có tài khoản shopee, đang ở giao diện đăng nhập nhưng lại không nhớ mật khẩu của tài khoản của mình. </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6.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411384"/>
          <a:ext cx="18288000" cy="7464231"/>
        </p:xfrm>
        <a:graphic>
          <a:graphicData uri="http://schemas.openxmlformats.org/drawingml/2006/table">
            <a:tbl>
              <a:tblPr/>
              <a:tblGrid>
                <a:gridCol w="1011758"/>
                <a:gridCol w="1378427"/>
                <a:gridCol w="1802303"/>
                <a:gridCol w="3442458"/>
                <a:gridCol w="2934505"/>
                <a:gridCol w="1979630"/>
                <a:gridCol w="1510111"/>
                <a:gridCol w="1650625"/>
                <a:gridCol w="2578183"/>
              </a:tblGrid>
              <a:tr h="911431">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655280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QMK001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Sử dụng chức năng quên mật khẩu với số điện thoại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sdt: "0965864121"</a:t>
                      </a:r>
                    </a:p>
                    <a:p>
                      <a:pPr algn="ctr">
                        <a:lnSpc>
                          <a:spcPts val="2744"/>
                        </a:lnSpc>
                      </a:pPr>
                      <a:r>
                        <a:rPr lang="en-US" sz="1960">
                          <a:solidFill>
                            <a:srgbClr val="000000"/>
                          </a:solidFill>
                          <a:latin typeface="Faustina"/>
                        </a:rPr>
                        <a:t>  mật khẩu mới: "Maingochan2304"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nhấn vào mục "quên</a:t>
                      </a:r>
                    </a:p>
                    <a:p>
                      <a:pPr algn="ctr">
                        <a:lnSpc>
                          <a:spcPts val="2744"/>
                        </a:lnSpc>
                      </a:pPr>
                      <a:r>
                        <a:rPr lang="en-US" sz="1960">
                          <a:solidFill>
                            <a:srgbClr val="000000"/>
                          </a:solidFill>
                          <a:latin typeface="Faustina"/>
                        </a:rPr>
                        <a:t>  mật khẩu" ở phía bên trái, bên dưới của nút "Đăng nhập"</a:t>
                      </a:r>
                    </a:p>
                    <a:p>
                      <a:pPr algn="ctr">
                        <a:lnSpc>
                          <a:spcPts val="2744"/>
                        </a:lnSpc>
                      </a:pPr>
                      <a:r>
                        <a:rPr lang="en-US" sz="1960">
                          <a:solidFill>
                            <a:srgbClr val="000000"/>
                          </a:solidFill>
                          <a:latin typeface="Faustina"/>
                        </a:rPr>
                        <a:t>  Bước 2: Nhập số điện thoại vào ô "Email/số điện thoại"</a:t>
                      </a:r>
                    </a:p>
                    <a:p>
                      <a:pPr algn="ctr">
                        <a:lnSpc>
                          <a:spcPts val="2744"/>
                        </a:lnSpc>
                      </a:pPr>
                      <a:r>
                        <a:rPr lang="en-US" sz="1960">
                          <a:solidFill>
                            <a:srgbClr val="000000"/>
                          </a:solidFill>
                          <a:latin typeface="Faustina"/>
                        </a:rPr>
                        <a:t>  Bước 3: nhấn nút "Tiếp theo".</a:t>
                      </a:r>
                    </a:p>
                    <a:p>
                      <a:pPr algn="ctr">
                        <a:lnSpc>
                          <a:spcPts val="2744"/>
                        </a:lnSpc>
                      </a:pPr>
                      <a:r>
                        <a:rPr lang="en-US" sz="1960">
                          <a:solidFill>
                            <a:srgbClr val="000000"/>
                          </a:solidFill>
                          <a:latin typeface="Faustina"/>
                        </a:rPr>
                        <a:t>  Bước 4: kéo hình vào mẫu để xác nhận.</a:t>
                      </a:r>
                    </a:p>
                    <a:p>
                      <a:pPr algn="ctr">
                        <a:lnSpc>
                          <a:spcPts val="2744"/>
                        </a:lnSpc>
                      </a:pPr>
                      <a:r>
                        <a:rPr lang="en-US" sz="1960">
                          <a:solidFill>
                            <a:srgbClr val="000000"/>
                          </a:solidFill>
                          <a:latin typeface="Faustina"/>
                        </a:rPr>
                        <a:t>  Bước 5: Chọn phương thức nhận mã OTP.</a:t>
                      </a:r>
                    </a:p>
                    <a:p>
                      <a:pPr algn="ctr">
                        <a:lnSpc>
                          <a:spcPts val="2744"/>
                        </a:lnSpc>
                      </a:pPr>
                      <a:r>
                        <a:rPr lang="en-US" sz="1960">
                          <a:solidFill>
                            <a:srgbClr val="000000"/>
                          </a:solidFill>
                          <a:latin typeface="Faustina"/>
                        </a:rPr>
                        <a:t>  Bước 6: nhập mã OTP và nhấn nút " Tiếp theo"</a:t>
                      </a:r>
                    </a:p>
                    <a:p>
                      <a:pPr algn="ctr">
                        <a:lnSpc>
                          <a:spcPts val="2744"/>
                        </a:lnSpc>
                      </a:pPr>
                      <a:r>
                        <a:rPr lang="en-US" sz="1960">
                          <a:solidFill>
                            <a:srgbClr val="000000"/>
                          </a:solidFill>
                          <a:latin typeface="Faustina"/>
                        </a:rPr>
                        <a:t>  Bước 7: tạo mật khẩu mới mạnh theo hướng dẫn. Và nhấn nút tiếp theo.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Nhận được thông báo đã tạo mật</a:t>
                      </a:r>
                    </a:p>
                    <a:p>
                      <a:pPr algn="ctr">
                        <a:lnSpc>
                          <a:spcPts val="2744"/>
                        </a:lnSpc>
                      </a:pPr>
                      <a:r>
                        <a:rPr lang="en-US" sz="1960">
                          <a:solidFill>
                            <a:srgbClr val="000000"/>
                          </a:solidFill>
                          <a:latin typeface="Faustina"/>
                        </a:rPr>
                        <a:t>  khẩu mới thành công, chuyển đến giao diện đang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7.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1408748"/>
          <a:ext cx="18288000" cy="7860029"/>
        </p:xfrm>
        <a:graphic>
          <a:graphicData uri="http://schemas.openxmlformats.org/drawingml/2006/table">
            <a:tbl>
              <a:tblPr/>
              <a:tblGrid>
                <a:gridCol w="1060271"/>
                <a:gridCol w="1539068"/>
                <a:gridCol w="1906880"/>
                <a:gridCol w="3547036"/>
                <a:gridCol w="3039082"/>
                <a:gridCol w="2084207"/>
                <a:gridCol w="1614688"/>
                <a:gridCol w="1755202"/>
                <a:gridCol w="1741567"/>
              </a:tblGrid>
              <a:tr h="911196">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6948833">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QMK002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Sử dụng chức năng quên mật khẩu với gmail.</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gmail:</a:t>
                      </a:r>
                    </a:p>
                    <a:p>
                      <a:pPr algn="ctr">
                        <a:lnSpc>
                          <a:spcPts val="2744"/>
                        </a:lnSpc>
                      </a:pPr>
                      <a:r>
                        <a:rPr lang="en-US" sz="1960">
                          <a:solidFill>
                            <a:srgbClr val="000000"/>
                          </a:solidFill>
                          <a:latin typeface="Faustina"/>
                        </a:rPr>
                        <a:t>  "binhdau123@gmail.com"</a:t>
                      </a:r>
                    </a:p>
                    <a:p>
                      <a:pPr algn="ctr">
                        <a:lnSpc>
                          <a:spcPts val="2744"/>
                        </a:lnSpc>
                      </a:pPr>
                      <a:r>
                        <a:rPr lang="en-US" sz="1960">
                          <a:solidFill>
                            <a:srgbClr val="000000"/>
                          </a:solidFill>
                          <a:latin typeface="Faustina"/>
                        </a:rPr>
                        <a:t>  mật khẩu mới: "Maingochan2304"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nhấn vào mục "quên</a:t>
                      </a:r>
                    </a:p>
                    <a:p>
                      <a:pPr algn="ctr">
                        <a:lnSpc>
                          <a:spcPts val="2744"/>
                        </a:lnSpc>
                      </a:pPr>
                      <a:r>
                        <a:rPr lang="en-US" sz="1960">
                          <a:solidFill>
                            <a:srgbClr val="000000"/>
                          </a:solidFill>
                          <a:latin typeface="Faustina"/>
                        </a:rPr>
                        <a:t>  mật khẩu" ở phía bên trái, bên dưới của nút "Đăng nhập"</a:t>
                      </a:r>
                    </a:p>
                    <a:p>
                      <a:pPr algn="ctr">
                        <a:lnSpc>
                          <a:spcPts val="2744"/>
                        </a:lnSpc>
                      </a:pPr>
                      <a:r>
                        <a:rPr lang="en-US" sz="1960">
                          <a:solidFill>
                            <a:srgbClr val="000000"/>
                          </a:solidFill>
                          <a:latin typeface="Faustina"/>
                        </a:rPr>
                        <a:t>  Bước 2: Nhập gmail vào ô "Email/số điện thoại"</a:t>
                      </a:r>
                    </a:p>
                    <a:p>
                      <a:pPr algn="ctr">
                        <a:lnSpc>
                          <a:spcPts val="2744"/>
                        </a:lnSpc>
                      </a:pPr>
                      <a:r>
                        <a:rPr lang="en-US" sz="1960">
                          <a:solidFill>
                            <a:srgbClr val="000000"/>
                          </a:solidFill>
                          <a:latin typeface="Faustina"/>
                        </a:rPr>
                        <a:t>  Bước 3: nhấn nút "Tiếp theo".</a:t>
                      </a:r>
                    </a:p>
                    <a:p>
                      <a:pPr algn="ctr">
                        <a:lnSpc>
                          <a:spcPts val="2744"/>
                        </a:lnSpc>
                      </a:pPr>
                      <a:r>
                        <a:rPr lang="en-US" sz="1960">
                          <a:solidFill>
                            <a:srgbClr val="000000"/>
                          </a:solidFill>
                          <a:latin typeface="Faustina"/>
                        </a:rPr>
                        <a:t>  Bước 4: kéo hình vào mẫu để xác nhận.</a:t>
                      </a:r>
                    </a:p>
                    <a:p>
                      <a:pPr algn="ctr">
                        <a:lnSpc>
                          <a:spcPts val="2744"/>
                        </a:lnSpc>
                      </a:pPr>
                      <a:r>
                        <a:rPr lang="en-US" sz="1960">
                          <a:solidFill>
                            <a:srgbClr val="000000"/>
                          </a:solidFill>
                          <a:latin typeface="Faustina"/>
                        </a:rPr>
                        <a:t>  Bước 5: mở trên trình duyệt đã đăng nhập hoặc trên các thiết bị khác đã được</a:t>
                      </a:r>
                    </a:p>
                    <a:p>
                      <a:pPr algn="ctr">
                        <a:lnSpc>
                          <a:spcPts val="2744"/>
                        </a:lnSpc>
                      </a:pPr>
                      <a:r>
                        <a:rPr lang="en-US" sz="1960">
                          <a:solidFill>
                            <a:srgbClr val="000000"/>
                          </a:solidFill>
                          <a:latin typeface="Faustina"/>
                        </a:rPr>
                        <a:t>  đăng nhập, sau đó nhấp vào link trong mail mới được shopee gửi về.</a:t>
                      </a:r>
                    </a:p>
                    <a:p>
                      <a:pPr algn="ctr">
                        <a:lnSpc>
                          <a:spcPts val="2744"/>
                        </a:lnSpc>
                      </a:pPr>
                      <a:r>
                        <a:rPr lang="en-US" sz="1960">
                          <a:solidFill>
                            <a:srgbClr val="000000"/>
                          </a:solidFill>
                          <a:latin typeface="Faustina"/>
                        </a:rPr>
                        <a:t>  Bước 6: tạo mật khẩu mới có độ mạnh theo yều cầu của hướng dẫn và ấn đặt lại</a:t>
                      </a:r>
                    </a:p>
                    <a:p>
                      <a:pPr algn="ctr">
                        <a:lnSpc>
                          <a:spcPts val="2744"/>
                        </a:lnSpc>
                      </a:pPr>
                      <a:r>
                        <a:rPr lang="en-US" sz="1960">
                          <a:solidFill>
                            <a:srgbClr val="000000"/>
                          </a:solidFill>
                          <a:latin typeface="Faustina"/>
                        </a:rPr>
                        <a:t>  mật khẩu.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Nhận được thông báo đã tạo mật</a:t>
                      </a:r>
                    </a:p>
                    <a:p>
                      <a:pPr algn="ctr">
                        <a:lnSpc>
                          <a:spcPts val="2744"/>
                        </a:lnSpc>
                      </a:pPr>
                      <a:r>
                        <a:rPr lang="en-US" sz="1960">
                          <a:solidFill>
                            <a:srgbClr val="000000"/>
                          </a:solidFill>
                          <a:latin typeface="Faustina"/>
                        </a:rPr>
                        <a:t>  khẩu mới thành công, chuyển đến giao diện đang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8.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47888"/>
                <a:gridCol w="1532787"/>
                <a:gridCol w="1905285"/>
                <a:gridCol w="3566341"/>
                <a:gridCol w="3051915"/>
                <a:gridCol w="2084873"/>
                <a:gridCol w="1609370"/>
                <a:gridCol w="1751675"/>
                <a:gridCol w="1737866"/>
              </a:tblGrid>
              <a:tr h="1087989">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096157">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QMK003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Sử dụng chức năng quên mật khẩu với gmail.</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gmail:</a:t>
                      </a:r>
                    </a:p>
                    <a:p>
                      <a:pPr algn="ctr">
                        <a:lnSpc>
                          <a:spcPts val="2744"/>
                        </a:lnSpc>
                      </a:pPr>
                      <a:r>
                        <a:rPr lang="en-US" sz="1960">
                          <a:solidFill>
                            <a:srgbClr val="000000"/>
                          </a:solidFill>
                          <a:latin typeface="Faustina"/>
                        </a:rPr>
                        <a:t>  "binhdau123@aoqnkjq"</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vào trang web</a:t>
                      </a:r>
                    </a:p>
                    <a:p>
                      <a:pPr algn="ctr">
                        <a:lnSpc>
                          <a:spcPts val="2744"/>
                        </a:lnSpc>
                      </a:pPr>
                      <a:r>
                        <a:rPr lang="en-US" sz="1960">
                          <a:solidFill>
                            <a:srgbClr val="000000"/>
                          </a:solidFill>
                          <a:latin typeface="Faustina"/>
                        </a:rPr>
                        <a:t>  https://shopee.vn/ </a:t>
                      </a:r>
                    </a:p>
                    <a:p>
                      <a:pPr algn="ctr">
                        <a:lnSpc>
                          <a:spcPts val="2744"/>
                        </a:lnSpc>
                      </a:pPr>
                      <a:r>
                        <a:rPr lang="en-US" sz="1960">
                          <a:solidFill>
                            <a:srgbClr val="000000"/>
                          </a:solidFill>
                          <a:latin typeface="Faustina"/>
                        </a:rPr>
                        <a:t>  Bước 2: nhấp vào chữ đăng nhập ở góc trên bên phải của màn hình</a:t>
                      </a:r>
                    </a:p>
                    <a:p>
                      <a:pPr algn="ctr">
                        <a:lnSpc>
                          <a:spcPts val="2744"/>
                        </a:lnSpc>
                      </a:pPr>
                      <a:r>
                        <a:rPr lang="en-US" sz="1960">
                          <a:solidFill>
                            <a:srgbClr val="000000"/>
                          </a:solidFill>
                          <a:latin typeface="Faustina"/>
                        </a:rPr>
                        <a:t>  Bước 3: nhấn vào mục "quên mật khẩu" ở phía bên trái, bên dưới của</a:t>
                      </a:r>
                    </a:p>
                    <a:p>
                      <a:pPr algn="ctr">
                        <a:lnSpc>
                          <a:spcPts val="2744"/>
                        </a:lnSpc>
                      </a:pPr>
                      <a:r>
                        <a:rPr lang="en-US" sz="1960">
                          <a:solidFill>
                            <a:srgbClr val="000000"/>
                          </a:solidFill>
                          <a:latin typeface="Faustina"/>
                        </a:rPr>
                        <a:t>  nút "Đăng nhập"</a:t>
                      </a:r>
                    </a:p>
                    <a:p>
                      <a:pPr algn="ctr">
                        <a:lnSpc>
                          <a:spcPts val="2744"/>
                        </a:lnSpc>
                      </a:pPr>
                      <a:r>
                        <a:rPr lang="en-US" sz="1960">
                          <a:solidFill>
                            <a:srgbClr val="000000"/>
                          </a:solidFill>
                          <a:latin typeface="Faustina"/>
                        </a:rPr>
                        <a:t>  Bước 4: Nhập email vào ô "Email/số điện thoại"</a:t>
                      </a:r>
                    </a:p>
                    <a:p>
                      <a:pPr algn="ctr">
                        <a:lnSpc>
                          <a:spcPts val="2744"/>
                        </a:lnSpc>
                      </a:pPr>
                      <a:r>
                        <a:rPr lang="en-US" sz="1960">
                          <a:solidFill>
                            <a:srgbClr val="000000"/>
                          </a:solidFill>
                          <a:latin typeface="Faustina"/>
                        </a:rPr>
                        <a:t>  Bước 5: kéo hình để xác nhận người thực.</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"Không</a:t>
                      </a:r>
                    </a:p>
                    <a:p>
                      <a:pPr algn="ctr">
                        <a:lnSpc>
                          <a:spcPts val="2744"/>
                        </a:lnSpc>
                      </a:pPr>
                      <a:r>
                        <a:rPr lang="en-US" sz="1960">
                          <a:solidFill>
                            <a:srgbClr val="000000"/>
                          </a:solidFill>
                          <a:latin typeface="Faustina"/>
                        </a:rPr>
                        <a:t>  tìm thấy tài khoản" ở phía trên ô nhập email.</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10285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QMK004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số điện thoại không hợp lệ</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sdt: "096586412"</a:t>
                      </a:r>
                    </a:p>
                    <a:p>
                      <a:pPr algn="ctr">
                        <a:lnSpc>
                          <a:spcPts val="2744"/>
                        </a:lnSpc>
                      </a:pPr>
                      <a:r>
                        <a:rPr lang="en-US" sz="1960">
                          <a:solidFill>
                            <a:srgbClr val="000000"/>
                          </a:solidFill>
                          <a:latin typeface="Faustina"/>
                        </a:rPr>
                        <a:t>  "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nhấn vào mục "quên</a:t>
                      </a:r>
                    </a:p>
                    <a:p>
                      <a:pPr algn="ctr">
                        <a:lnSpc>
                          <a:spcPts val="2744"/>
                        </a:lnSpc>
                      </a:pPr>
                      <a:r>
                        <a:rPr lang="en-US" sz="1960">
                          <a:solidFill>
                            <a:srgbClr val="000000"/>
                          </a:solidFill>
                          <a:latin typeface="Faustina"/>
                        </a:rPr>
                        <a:t>  mật khẩu" ở phía bên trái, bên dưới của nút "Đăng nhập"</a:t>
                      </a:r>
                    </a:p>
                    <a:p>
                      <a:pPr algn="ctr">
                        <a:lnSpc>
                          <a:spcPts val="2744"/>
                        </a:lnSpc>
                      </a:pPr>
                      <a:r>
                        <a:rPr lang="en-US" sz="1960">
                          <a:solidFill>
                            <a:srgbClr val="000000"/>
                          </a:solidFill>
                          <a:latin typeface="Faustina"/>
                        </a:rPr>
                        <a:t>  Bước 2: Nhập số điện thoại vào ô "Email/số điện thoại"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"Số điện</a:t>
                      </a:r>
                    </a:p>
                    <a:p>
                      <a:pPr algn="ctr">
                        <a:lnSpc>
                          <a:spcPts val="2744"/>
                        </a:lnSpc>
                      </a:pPr>
                      <a:r>
                        <a:rPr lang="en-US" sz="1960">
                          <a:solidFill>
                            <a:srgbClr val="000000"/>
                          </a:solidFill>
                          <a:latin typeface="Faustina"/>
                        </a:rPr>
                        <a:t>  thoại không hợp lệ" màu đỏ ở phía dưới ô nhập số điện thoại đồng thời</a:t>
                      </a:r>
                    </a:p>
                    <a:p>
                      <a:pPr algn="ctr">
                        <a:lnSpc>
                          <a:spcPts val="2744"/>
                        </a:lnSpc>
                      </a:pPr>
                      <a:r>
                        <a:rPr lang="en-US" sz="1960">
                          <a:solidFill>
                            <a:srgbClr val="000000"/>
                          </a:solidFill>
                          <a:latin typeface="Faustina"/>
                        </a:rPr>
                        <a:t>  nút "Tiếp theo" bị khóa, không thể sử dụng.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9.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4260257"/>
          <a:ext cx="18288000" cy="1766487"/>
        </p:xfrm>
        <a:graphic>
          <a:graphicData uri="http://schemas.openxmlformats.org/drawingml/2006/table">
            <a:tbl>
              <a:tblPr/>
              <a:tblGrid>
                <a:gridCol w="1382942"/>
                <a:gridCol w="1494820"/>
                <a:gridCol w="1864975"/>
                <a:gridCol w="3515581"/>
                <a:gridCol w="3004391"/>
                <a:gridCol w="2043432"/>
                <a:gridCol w="1570921"/>
                <a:gridCol w="1712330"/>
                <a:gridCol w="1698608"/>
              </a:tblGrid>
              <a:tr h="661345">
                <a:tc gridSpan="9">
                  <a:txBody>
                    <a:bodyPr anchor="t" rtlCol="false"/>
                    <a:lstStyle/>
                    <a:p>
                      <a:pPr algn="ctr">
                        <a:lnSpc>
                          <a:spcPts val="3723"/>
                        </a:lnSpc>
                        <a:defRPr/>
                      </a:pPr>
                      <a:r>
                        <a:rPr lang="en-US" sz="2659">
                          <a:solidFill>
                            <a:srgbClr val="000000"/>
                          </a:solidFill>
                          <a:latin typeface="Faustina Bold"/>
                        </a:rPr>
                        <a:t>Chức năng trang chủ</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trang chủ</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trang chủ</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trang chủ</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trang chủ</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trang chủ</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trang chủ</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trang chủ</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Chức năng trang chủ</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08228">
                <a:tc gridSpan="9">
                  <a:txBody>
                    <a:bodyPr anchor="t" rtlCol="false"/>
                    <a:lstStyle/>
                    <a:p>
                      <a:pPr algn="ctr">
                        <a:lnSpc>
                          <a:spcPts val="3723"/>
                        </a:lnSpc>
                        <a:defRPr/>
                      </a:pPr>
                      <a:r>
                        <a:rPr lang="en-US" sz="2659">
                          <a:solidFill>
                            <a:srgbClr val="000000"/>
                          </a:solidFill>
                          <a:latin typeface="Faustina Bold"/>
                        </a:rPr>
                        <a:t>Mô tả: Mr. A là 1 khách hàng muốn sử dụng trang web "https://shopee.vn/" mà ko đăng nhập. </a:t>
                      </a:r>
                      <a:endParaRPr lang="en-US" sz="1100"/>
                    </a:p>
                    <a:p>
                      <a:pPr algn="ctr">
                        <a:lnSpc>
                          <a:spcPts val="3723"/>
                        </a:lnSpc>
                      </a:pPr>
                      <a:r>
                        <a:rPr lang="en-US" sz="2659">
                          <a:solidFill>
                            <a:srgbClr val="000000"/>
                          </a:solidFill>
                          <a:latin typeface="Faustina Bold"/>
                        </a:rPr>
                        <a:t> Tại giao diện trang chủ, Mr.A sẽ sử dụng 1 số chức năng.</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 A là 1 khách hàng muốn sử dụng trang web "https://shopee.vn/" mà ko đăng nhập. </a:t>
                      </a:r>
                      <a:endParaRPr lang="en-US" sz="1100"/>
                    </a:p>
                    <a:p>
                      <a:pPr algn="ctr">
                        <a:lnSpc>
                          <a:spcPts val="3723"/>
                        </a:lnSpc>
                      </a:pPr>
                      <a:r>
                        <a:rPr lang="en-US" sz="2659">
                          <a:solidFill>
                            <a:srgbClr val="000000"/>
                          </a:solidFill>
                          <a:latin typeface="Faustina Bold"/>
                        </a:rPr>
                        <a:t> Tại giao diện trang chủ, Mr.A sẽ sử dụng 1 số chức năng.</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 A là 1 khách hàng muốn sử dụng trang web "https://shopee.vn/" mà ko đăng nhập. </a:t>
                      </a:r>
                      <a:endParaRPr lang="en-US" sz="1100"/>
                    </a:p>
                    <a:p>
                      <a:pPr algn="ctr">
                        <a:lnSpc>
                          <a:spcPts val="3723"/>
                        </a:lnSpc>
                      </a:pPr>
                      <a:r>
                        <a:rPr lang="en-US" sz="2659">
                          <a:solidFill>
                            <a:srgbClr val="000000"/>
                          </a:solidFill>
                          <a:latin typeface="Faustina Bold"/>
                        </a:rPr>
                        <a:t> Tại giao diện trang chủ, Mr.A sẽ sử dụng 1 số chức năng.</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 A là 1 khách hàng muốn sử dụng trang web "https://shopee.vn/" mà ko đăng nhập. </a:t>
                      </a:r>
                      <a:endParaRPr lang="en-US" sz="1100"/>
                    </a:p>
                    <a:p>
                      <a:pPr algn="ctr">
                        <a:lnSpc>
                          <a:spcPts val="3723"/>
                        </a:lnSpc>
                      </a:pPr>
                      <a:r>
                        <a:rPr lang="en-US" sz="2659">
                          <a:solidFill>
                            <a:srgbClr val="000000"/>
                          </a:solidFill>
                          <a:latin typeface="Faustina Bold"/>
                        </a:rPr>
                        <a:t> Tại giao diện trang chủ, Mr.A sẽ sử dụng 1 số chức năng.</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 A là 1 khách hàng muốn sử dụng trang web "https://shopee.vn/" mà ko đăng nhập. </a:t>
                      </a:r>
                      <a:endParaRPr lang="en-US" sz="1100"/>
                    </a:p>
                    <a:p>
                      <a:pPr algn="ctr">
                        <a:lnSpc>
                          <a:spcPts val="3723"/>
                        </a:lnSpc>
                      </a:pPr>
                      <a:r>
                        <a:rPr lang="en-US" sz="2659">
                          <a:solidFill>
                            <a:srgbClr val="000000"/>
                          </a:solidFill>
                          <a:latin typeface="Faustina Bold"/>
                        </a:rPr>
                        <a:t> Tại giao diện trang chủ, Mr.A sẽ sử dụng 1 số chức năng.</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 A là 1 khách hàng muốn sử dụng trang web "https://shopee.vn/" mà ko đăng nhập. </a:t>
                      </a:r>
                      <a:endParaRPr lang="en-US" sz="1100"/>
                    </a:p>
                    <a:p>
                      <a:pPr algn="ctr">
                        <a:lnSpc>
                          <a:spcPts val="3723"/>
                        </a:lnSpc>
                      </a:pPr>
                      <a:r>
                        <a:rPr lang="en-US" sz="2659">
                          <a:solidFill>
                            <a:srgbClr val="000000"/>
                          </a:solidFill>
                          <a:latin typeface="Faustina Bold"/>
                        </a:rPr>
                        <a:t> Tại giao diện trang chủ, Mr.A sẽ sử dụng 1 số chức năng.</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 A là 1 khách hàng muốn sử dụng trang web "https://shopee.vn/" mà ko đăng nhập. </a:t>
                      </a:r>
                      <a:endParaRPr lang="en-US" sz="1100"/>
                    </a:p>
                    <a:p>
                      <a:pPr algn="ctr">
                        <a:lnSpc>
                          <a:spcPts val="3723"/>
                        </a:lnSpc>
                      </a:pPr>
                      <a:r>
                        <a:rPr lang="en-US" sz="2659">
                          <a:solidFill>
                            <a:srgbClr val="000000"/>
                          </a:solidFill>
                          <a:latin typeface="Faustina Bold"/>
                        </a:rPr>
                        <a:t> Tại giao diện trang chủ, Mr.A sẽ sử dụng 1 số chức năng.</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 A là 1 khách hàng muốn sử dụng trang web "https://shopee.vn/" mà ko đăng nhập. </a:t>
                      </a:r>
                      <a:endParaRPr lang="en-US" sz="1100"/>
                    </a:p>
                    <a:p>
                      <a:pPr algn="ctr">
                        <a:lnSpc>
                          <a:spcPts val="3723"/>
                        </a:lnSpc>
                      </a:pPr>
                      <a:r>
                        <a:rPr lang="en-US" sz="2659">
                          <a:solidFill>
                            <a:srgbClr val="000000"/>
                          </a:solidFill>
                          <a:latin typeface="Faustina Bold"/>
                        </a:rPr>
                        <a:t> Tại giao diện trang chủ, Mr.A sẽ sử dụng 1 số chức năng.</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Mô tả: Mr. A là 1 khách hàng muốn sử dụng trang web "https://shopee.vn/" mà ko đăng nhập. </a:t>
                      </a:r>
                      <a:endParaRPr lang="en-US" sz="1100"/>
                    </a:p>
                    <a:p>
                      <a:pPr algn="ctr">
                        <a:lnSpc>
                          <a:spcPts val="3723"/>
                        </a:lnSpc>
                      </a:pPr>
                      <a:r>
                        <a:rPr lang="en-US" sz="2659">
                          <a:solidFill>
                            <a:srgbClr val="000000"/>
                          </a:solidFill>
                          <a:latin typeface="Faustina Bold"/>
                        </a:rPr>
                        <a:t> Tại giao diện trang chủ, Mr.A sẽ sử dụng 1 số chức năng.</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4422067" y="-140721"/>
            <a:ext cx="3865933" cy="3865933"/>
          </a:xfrm>
          <a:custGeom>
            <a:avLst/>
            <a:gdLst/>
            <a:ahLst/>
            <a:cxnLst/>
            <a:rect r="r" b="b" t="t" l="l"/>
            <a:pathLst>
              <a:path h="3865933" w="3865933">
                <a:moveTo>
                  <a:pt x="0" y="0"/>
                </a:moveTo>
                <a:lnTo>
                  <a:pt x="3865933" y="0"/>
                </a:lnTo>
                <a:lnTo>
                  <a:pt x="3865933" y="3865933"/>
                </a:lnTo>
                <a:lnTo>
                  <a:pt x="0" y="3865933"/>
                </a:lnTo>
                <a:lnTo>
                  <a:pt x="0" y="0"/>
                </a:lnTo>
                <a:close/>
              </a:path>
            </a:pathLst>
          </a:custGeom>
          <a:blipFill>
            <a:blip r:embed="rId2"/>
            <a:stretch>
              <a:fillRect l="0" t="0" r="0" b="0"/>
            </a:stretch>
          </a:blipFill>
        </p:spPr>
      </p:sp>
      <p:sp>
        <p:nvSpPr>
          <p:cNvPr name="Freeform 3" id="3"/>
          <p:cNvSpPr/>
          <p:nvPr/>
        </p:nvSpPr>
        <p:spPr>
          <a:xfrm flipH="false" flipV="false" rot="0">
            <a:off x="106232" y="7064598"/>
            <a:ext cx="3222402" cy="3222402"/>
          </a:xfrm>
          <a:custGeom>
            <a:avLst/>
            <a:gdLst/>
            <a:ahLst/>
            <a:cxnLst/>
            <a:rect r="r" b="b" t="t" l="l"/>
            <a:pathLst>
              <a:path h="3222402" w="3222402">
                <a:moveTo>
                  <a:pt x="0" y="0"/>
                </a:moveTo>
                <a:lnTo>
                  <a:pt x="3222402" y="0"/>
                </a:lnTo>
                <a:lnTo>
                  <a:pt x="3222402" y="3222402"/>
                </a:lnTo>
                <a:lnTo>
                  <a:pt x="0" y="3222402"/>
                </a:lnTo>
                <a:lnTo>
                  <a:pt x="0" y="0"/>
                </a:lnTo>
                <a:close/>
              </a:path>
            </a:pathLst>
          </a:custGeom>
          <a:blipFill>
            <a:blip r:embed="rId3"/>
            <a:stretch>
              <a:fillRect l="0" t="0" r="0" b="0"/>
            </a:stretch>
          </a:blipFill>
        </p:spPr>
      </p:sp>
      <p:sp>
        <p:nvSpPr>
          <p:cNvPr name="Freeform 4" id="4"/>
          <p:cNvSpPr/>
          <p:nvPr/>
        </p:nvSpPr>
        <p:spPr>
          <a:xfrm flipH="false" flipV="false" rot="0">
            <a:off x="14422067" y="6470015"/>
            <a:ext cx="3690000" cy="3690000"/>
          </a:xfrm>
          <a:custGeom>
            <a:avLst/>
            <a:gdLst/>
            <a:ahLst/>
            <a:cxnLst/>
            <a:rect r="r" b="b" t="t" l="l"/>
            <a:pathLst>
              <a:path h="3690000" w="3690000">
                <a:moveTo>
                  <a:pt x="0" y="0"/>
                </a:moveTo>
                <a:lnTo>
                  <a:pt x="3690000" y="0"/>
                </a:lnTo>
                <a:lnTo>
                  <a:pt x="3690000" y="3690000"/>
                </a:lnTo>
                <a:lnTo>
                  <a:pt x="0" y="3690000"/>
                </a:lnTo>
                <a:lnTo>
                  <a:pt x="0" y="0"/>
                </a:lnTo>
                <a:close/>
              </a:path>
            </a:pathLst>
          </a:custGeom>
          <a:blipFill>
            <a:blip r:embed="rId4"/>
            <a:stretch>
              <a:fillRect l="0" t="0" r="0" b="0"/>
            </a:stretch>
          </a:blipFill>
        </p:spPr>
      </p:sp>
      <p:sp>
        <p:nvSpPr>
          <p:cNvPr name="Freeform 5" id="5"/>
          <p:cNvSpPr/>
          <p:nvPr/>
        </p:nvSpPr>
        <p:spPr>
          <a:xfrm flipH="false" flipV="false" rot="0">
            <a:off x="106232" y="120567"/>
            <a:ext cx="3604645" cy="3604645"/>
          </a:xfrm>
          <a:custGeom>
            <a:avLst/>
            <a:gdLst/>
            <a:ahLst/>
            <a:cxnLst/>
            <a:rect r="r" b="b" t="t" l="l"/>
            <a:pathLst>
              <a:path h="3604645" w="3604645">
                <a:moveTo>
                  <a:pt x="0" y="0"/>
                </a:moveTo>
                <a:lnTo>
                  <a:pt x="3604645" y="0"/>
                </a:lnTo>
                <a:lnTo>
                  <a:pt x="3604645" y="3604645"/>
                </a:lnTo>
                <a:lnTo>
                  <a:pt x="0" y="3604645"/>
                </a:lnTo>
                <a:lnTo>
                  <a:pt x="0" y="0"/>
                </a:lnTo>
                <a:close/>
              </a:path>
            </a:pathLst>
          </a:custGeom>
          <a:blipFill>
            <a:blip r:embed="rId5"/>
            <a:stretch>
              <a:fillRect l="0" t="0" r="0" b="0"/>
            </a:stretch>
          </a:blipFill>
        </p:spPr>
      </p:sp>
      <p:sp>
        <p:nvSpPr>
          <p:cNvPr name="TextBox 6" id="6"/>
          <p:cNvSpPr txBox="true"/>
          <p:nvPr/>
        </p:nvSpPr>
        <p:spPr>
          <a:xfrm rot="0">
            <a:off x="4129254" y="1646664"/>
            <a:ext cx="2973475" cy="794131"/>
          </a:xfrm>
          <a:prstGeom prst="rect">
            <a:avLst/>
          </a:prstGeom>
        </p:spPr>
        <p:txBody>
          <a:bodyPr anchor="t" rtlCol="false" tIns="0" lIns="0" bIns="0" rIns="0">
            <a:spAutoFit/>
          </a:bodyPr>
          <a:lstStyle/>
          <a:p>
            <a:pPr marL="734059" indent="-367030" lvl="1">
              <a:lnSpc>
                <a:spcPts val="6901"/>
              </a:lnSpc>
              <a:buFont typeface="Arial"/>
              <a:buChar char="•"/>
            </a:pPr>
            <a:r>
              <a:rPr lang="en-US" sz="3399">
                <a:solidFill>
                  <a:srgbClr val="000000"/>
                </a:solidFill>
                <a:latin typeface="Glacial Indifference Bold"/>
              </a:rPr>
              <a:t>Sản phẩm:</a:t>
            </a:r>
          </a:p>
        </p:txBody>
      </p:sp>
      <p:sp>
        <p:nvSpPr>
          <p:cNvPr name="TextBox 7" id="7"/>
          <p:cNvSpPr txBox="true"/>
          <p:nvPr/>
        </p:nvSpPr>
        <p:spPr>
          <a:xfrm rot="0">
            <a:off x="4129254" y="3056174"/>
            <a:ext cx="8626698" cy="9671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Mọi người đều có thể xem được các sản phẩm khi truy cập vào trang web</a:t>
            </a:r>
          </a:p>
        </p:txBody>
      </p:sp>
      <p:sp>
        <p:nvSpPr>
          <p:cNvPr name="TextBox 8" id="8"/>
          <p:cNvSpPr txBox="true"/>
          <p:nvPr/>
        </p:nvSpPr>
        <p:spPr>
          <a:xfrm rot="0">
            <a:off x="4129254" y="5095875"/>
            <a:ext cx="8774361" cy="9671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Đăng nhập để thêm sản phẩm được chọn vào giỏ hàng hoặc mua ngay sản phẩm đó </a:t>
            </a:r>
          </a:p>
        </p:txBody>
      </p:sp>
      <p:sp>
        <p:nvSpPr>
          <p:cNvPr name="TextBox 9" id="9"/>
          <p:cNvSpPr txBox="true"/>
          <p:nvPr/>
        </p:nvSpPr>
        <p:spPr>
          <a:xfrm rot="0">
            <a:off x="4916787" y="7488276"/>
            <a:ext cx="7051632" cy="4718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Tìm kiếm sản phẩm theo tên, loại, người bán.</a:t>
            </a:r>
          </a:p>
        </p:txBody>
      </p:sp>
    </p:spTree>
  </p:cSld>
  <p:clrMapOvr>
    <a:masterClrMapping/>
  </p:clrMapOvr>
</p:sld>
</file>

<file path=ppt/slides/slide70.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354257"/>
                <a:gridCol w="1466135"/>
                <a:gridCol w="1836290"/>
                <a:gridCol w="3486896"/>
                <a:gridCol w="2975706"/>
                <a:gridCol w="2014747"/>
                <a:gridCol w="1542236"/>
                <a:gridCol w="1683646"/>
                <a:gridCol w="1928088"/>
              </a:tblGrid>
              <a:tr h="1220310">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66586">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giao diện trang chủ khi chưa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Vào trang web: https://shopee.vn/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Trang chủ với giao diện giống như</a:t>
                      </a:r>
                    </a:p>
                    <a:p>
                      <a:pPr algn="ctr">
                        <a:lnSpc>
                          <a:spcPts val="2744"/>
                        </a:lnSpc>
                      </a:pPr>
                      <a:r>
                        <a:rPr lang="en-US" sz="1960">
                          <a:solidFill>
                            <a:srgbClr val="000000"/>
                          </a:solidFill>
                          <a:latin typeface="Faustina"/>
                        </a:rPr>
                        <a:t>  bản mockup.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612688">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chức năng " kênh người bán"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mục "kênh</a:t>
                      </a:r>
                    </a:p>
                    <a:p>
                      <a:pPr algn="ctr">
                        <a:lnSpc>
                          <a:spcPts val="2744"/>
                        </a:lnSpc>
                      </a:pPr>
                      <a:r>
                        <a:rPr lang="en-US" sz="1960">
                          <a:solidFill>
                            <a:srgbClr val="000000"/>
                          </a:solidFill>
                          <a:latin typeface="Faustina"/>
                        </a:rPr>
                        <a:t>  người bán" ở góc trái, bên trên cùng của giao diện.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Mở trang kênh người bán và yêu</a:t>
                      </a:r>
                    </a:p>
                    <a:p>
                      <a:pPr algn="ctr">
                        <a:lnSpc>
                          <a:spcPts val="2744"/>
                        </a:lnSpc>
                      </a:pPr>
                      <a:r>
                        <a:rPr lang="en-US" sz="1960">
                          <a:solidFill>
                            <a:srgbClr val="000000"/>
                          </a:solidFill>
                          <a:latin typeface="Faustina"/>
                        </a:rPr>
                        <a:t>  cầu đăng ký tài khoản mới hoặc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987416">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chức năng " trở thành người bán hàng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mục "trở</a:t>
                      </a:r>
                    </a:p>
                    <a:p>
                      <a:pPr algn="ctr">
                        <a:lnSpc>
                          <a:spcPts val="2744"/>
                        </a:lnSpc>
                      </a:pPr>
                      <a:r>
                        <a:rPr lang="en-US" sz="1960">
                          <a:solidFill>
                            <a:srgbClr val="000000"/>
                          </a:solidFill>
                          <a:latin typeface="Faustina"/>
                        </a:rPr>
                        <a:t>  thành người bán hàng shopee" ở phía phải, bên trên giao diện trang chủ.</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Chuyển trang hiện tại thành trang</a:t>
                      </a:r>
                    </a:p>
                    <a:p>
                      <a:pPr algn="ctr">
                        <a:lnSpc>
                          <a:spcPts val="2744"/>
                        </a:lnSpc>
                      </a:pPr>
                      <a:r>
                        <a:rPr lang="en-US" sz="1960">
                          <a:solidFill>
                            <a:srgbClr val="000000"/>
                          </a:solidFill>
                          <a:latin typeface="Faustina"/>
                        </a:rPr>
                        <a:t>  đăng ký "Trở thành Người bán ngay hôm nay" và yêu cầu đăng ký tài</a:t>
                      </a:r>
                    </a:p>
                    <a:p>
                      <a:pPr algn="ctr">
                        <a:lnSpc>
                          <a:spcPts val="2744"/>
                        </a:lnSpc>
                      </a:pPr>
                      <a:r>
                        <a:rPr lang="en-US" sz="1960">
                          <a:solidFill>
                            <a:srgbClr val="000000"/>
                          </a:solidFill>
                          <a:latin typeface="Faustina"/>
                        </a:rPr>
                        <a:t>  khoản mới hoặc đăng nhập vào hệ thống.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1.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43498"/>
                <a:gridCol w="1530560"/>
                <a:gridCol w="1904720"/>
                <a:gridCol w="3573186"/>
                <a:gridCol w="3056465"/>
                <a:gridCol w="2085108"/>
                <a:gridCol w="1607485"/>
                <a:gridCol w="1750424"/>
                <a:gridCol w="1736554"/>
              </a:tblGrid>
              <a:tr h="1097395">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54895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chức năng "Hướng dẫn tải ứng dụng"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mục</a:t>
                      </a:r>
                    </a:p>
                    <a:p>
                      <a:pPr algn="ctr">
                        <a:lnSpc>
                          <a:spcPts val="2744"/>
                        </a:lnSpc>
                      </a:pPr>
                      <a:r>
                        <a:rPr lang="en-US" sz="1960">
                          <a:solidFill>
                            <a:srgbClr val="000000"/>
                          </a:solidFill>
                          <a:latin typeface="Faustina"/>
                        </a:rPr>
                        <a:t>  "tải ứng dụng" ở phía góc phải, bên trên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Mở trang hướng dẫn tải ứng dụng</a:t>
                      </a:r>
                    </a:p>
                    <a:p>
                      <a:pPr algn="ctr">
                        <a:lnSpc>
                          <a:spcPts val="2744"/>
                        </a:lnSpc>
                      </a:pPr>
                      <a:r>
                        <a:rPr lang="en-US" sz="1960">
                          <a:solidFill>
                            <a:srgbClr val="000000"/>
                          </a:solidFill>
                          <a:latin typeface="Faustina"/>
                        </a:rPr>
                        <a:t>  trong tab mới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84622">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TC005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chức năng kết nối với mạng xã hội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biểu tượng</a:t>
                      </a:r>
                    </a:p>
                    <a:p>
                      <a:pPr algn="ctr">
                        <a:lnSpc>
                          <a:spcPts val="2744"/>
                        </a:lnSpc>
                      </a:pPr>
                      <a:r>
                        <a:rPr lang="en-US" sz="1960">
                          <a:solidFill>
                            <a:srgbClr val="000000"/>
                          </a:solidFill>
                          <a:latin typeface="Faustina"/>
                        </a:rPr>
                        <a:t>  facebook/íntagram ở phía trên góc phải của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Mmở ra fanpage của shopee ( nếu</a:t>
                      </a:r>
                    </a:p>
                    <a:p>
                      <a:pPr algn="ctr">
                        <a:lnSpc>
                          <a:spcPts val="2744"/>
                        </a:lnSpc>
                      </a:pPr>
                      <a:r>
                        <a:rPr lang="en-US" sz="1960">
                          <a:solidFill>
                            <a:srgbClr val="000000"/>
                          </a:solidFill>
                          <a:latin typeface="Faustina"/>
                        </a:rPr>
                        <a:t>  nhấn vào biểu tượng facbook)/mở ra trang</a:t>
                      </a:r>
                    </a:p>
                    <a:p>
                      <a:pPr algn="ctr">
                        <a:lnSpc>
                          <a:spcPts val="2744"/>
                        </a:lnSpc>
                      </a:pPr>
                      <a:r>
                        <a:rPr lang="en-US" sz="1960">
                          <a:solidFill>
                            <a:srgbClr val="000000"/>
                          </a:solidFill>
                          <a:latin typeface="Faustina"/>
                        </a:rPr>
                        <a:t>  "https://www.instagram.com/Shopee_VN/" ( khi nhấp vào biểu tượng</a:t>
                      </a:r>
                    </a:p>
                    <a:p>
                      <a:pPr algn="ctr">
                        <a:lnSpc>
                          <a:spcPts val="2744"/>
                        </a:lnSpc>
                      </a:pPr>
                      <a:r>
                        <a:rPr lang="en-US" sz="1960">
                          <a:solidFill>
                            <a:srgbClr val="000000"/>
                          </a:solidFill>
                          <a:latin typeface="Faustina"/>
                        </a:rPr>
                        <a:t>  instagram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756029">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TC006</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chức năng thông báo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di chuyển chuột đến vị</a:t>
                      </a:r>
                    </a:p>
                    <a:p>
                      <a:pPr algn="ctr">
                        <a:lnSpc>
                          <a:spcPts val="2744"/>
                        </a:lnSpc>
                      </a:pPr>
                      <a:r>
                        <a:rPr lang="en-US" sz="1960">
                          <a:solidFill>
                            <a:srgbClr val="000000"/>
                          </a:solidFill>
                          <a:latin typeface="Faustina"/>
                        </a:rPr>
                        <a:t>  trí có biểu tượng hình quả chuông hoặc dòng chữ "thông báo" ở bên</a:t>
                      </a:r>
                    </a:p>
                    <a:p>
                      <a:pPr algn="ctr">
                        <a:lnSpc>
                          <a:spcPts val="2744"/>
                        </a:lnSpc>
                      </a:pPr>
                      <a:r>
                        <a:rPr lang="en-US" sz="1960">
                          <a:solidFill>
                            <a:srgbClr val="000000"/>
                          </a:solidFill>
                          <a:latin typeface="Faustina"/>
                        </a:rPr>
                        <a:t>  trên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Hiện thị thông báo yêu cầu người</a:t>
                      </a:r>
                    </a:p>
                    <a:p>
                      <a:pPr algn="ctr">
                        <a:lnSpc>
                          <a:spcPts val="2744"/>
                        </a:lnSpc>
                      </a:pPr>
                      <a:r>
                        <a:rPr lang="en-US" sz="1960">
                          <a:solidFill>
                            <a:srgbClr val="000000"/>
                          </a:solidFill>
                          <a:latin typeface="Faustina"/>
                        </a:rPr>
                        <a:t>  dùng đăng nhập hoặc đăng ký tài khoản để sửu dụng chức năng này.</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2.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278486"/>
                <a:gridCol w="1469848"/>
                <a:gridCol w="1840940"/>
                <a:gridCol w="3495726"/>
                <a:gridCol w="2983242"/>
                <a:gridCol w="2019849"/>
                <a:gridCol w="1546142"/>
                <a:gridCol w="1687909"/>
                <a:gridCol w="1965859"/>
              </a:tblGrid>
              <a:tr h="1238434">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122411">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TC007</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tính năng hỗ trợ</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mục hỗ trợ</a:t>
                      </a:r>
                    </a:p>
                    <a:p>
                      <a:pPr algn="ctr">
                        <a:lnSpc>
                          <a:spcPts val="2744"/>
                        </a:lnSpc>
                      </a:pPr>
                      <a:r>
                        <a:rPr lang="en-US" sz="1960">
                          <a:solidFill>
                            <a:srgbClr val="000000"/>
                          </a:solidFill>
                          <a:latin typeface="Faustina"/>
                        </a:rPr>
                        <a:t>  ở phía trên cùng của trang web</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Mở ra tab mới với nội dung là</a:t>
                      </a:r>
                    </a:p>
                    <a:p>
                      <a:pPr algn="ctr">
                        <a:lnSpc>
                          <a:spcPts val="2744"/>
                        </a:lnSpc>
                      </a:pPr>
                      <a:r>
                        <a:rPr lang="en-US" sz="1960">
                          <a:solidFill>
                            <a:srgbClr val="000000"/>
                          </a:solidFill>
                          <a:latin typeface="Faustina"/>
                        </a:rPr>
                        <a:t>  trung tâm hỗ trợ của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875809">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TC008</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tính năng đổi ngôn ngữ</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di chuyển chuột đến vị</a:t>
                      </a:r>
                    </a:p>
                    <a:p>
                      <a:pPr algn="ctr">
                        <a:lnSpc>
                          <a:spcPts val="2744"/>
                        </a:lnSpc>
                      </a:pPr>
                      <a:r>
                        <a:rPr lang="en-US" sz="1960">
                          <a:solidFill>
                            <a:srgbClr val="000000"/>
                          </a:solidFill>
                          <a:latin typeface="Faustina"/>
                        </a:rPr>
                        <a:t>  trí có chữ "tiếng việt".</a:t>
                      </a:r>
                    </a:p>
                    <a:p>
                      <a:pPr algn="ctr">
                        <a:lnSpc>
                          <a:spcPts val="2744"/>
                        </a:lnSpc>
                      </a:pPr>
                      <a:r>
                        <a:rPr lang="en-US" sz="1960">
                          <a:solidFill>
                            <a:srgbClr val="000000"/>
                          </a:solidFill>
                          <a:latin typeface="Faustina"/>
                        </a:rPr>
                        <a:t>  Bước 2: nhấn chọn vào dòng "english</a:t>
                      </a:r>
                    </a:p>
                    <a:p>
                      <a:pPr algn="ctr">
                        <a:lnSpc>
                          <a:spcPts val="2744"/>
                        </a:lnSpc>
                      </a:pPr>
                      <a:r>
                        <a:rPr lang="en-US" sz="1960">
                          <a:solidFill>
                            <a:srgbClr val="000000"/>
                          </a:solidFill>
                          <a:latin typeface="Faustina"/>
                        </a:rPr>
                        <a:t>  Bước 3: kiểm tra nội dung trang web</a:t>
                      </a:r>
                    </a:p>
                    <a:p>
                      <a:pPr algn="ctr">
                        <a:lnSpc>
                          <a:spcPts val="2744"/>
                        </a:lnSpc>
                      </a:pPr>
                      <a:r>
                        <a:rPr lang="en-US" sz="1960">
                          <a:solidFill>
                            <a:srgbClr val="000000"/>
                          </a:solidFill>
                          <a:latin typeface="Faustina"/>
                        </a:rPr>
                        <a:t>  Bước 4:  di chuyển chuột đến vị trí có</a:t>
                      </a:r>
                    </a:p>
                    <a:p>
                      <a:pPr algn="ctr">
                        <a:lnSpc>
                          <a:spcPts val="2744"/>
                        </a:lnSpc>
                      </a:pPr>
                      <a:r>
                        <a:rPr lang="en-US" sz="1960">
                          <a:solidFill>
                            <a:srgbClr val="000000"/>
                          </a:solidFill>
                          <a:latin typeface="Faustina"/>
                        </a:rPr>
                        <a:t>  chữ "english".</a:t>
                      </a:r>
                    </a:p>
                    <a:p>
                      <a:pPr algn="ctr">
                        <a:lnSpc>
                          <a:spcPts val="2744"/>
                        </a:lnSpc>
                      </a:pPr>
                      <a:r>
                        <a:rPr lang="en-US" sz="1960">
                          <a:solidFill>
                            <a:srgbClr val="000000"/>
                          </a:solidFill>
                          <a:latin typeface="Faustina"/>
                        </a:rPr>
                        <a:t>  Bước 5: nhấn chọn vào dòng "tiếng việt".</a:t>
                      </a:r>
                    </a:p>
                    <a:p>
                      <a:pPr algn="ctr">
                        <a:lnSpc>
                          <a:spcPts val="2744"/>
                        </a:lnSpc>
                      </a:pPr>
                      <a:r>
                        <a:rPr lang="en-US" sz="1960">
                          <a:solidFill>
                            <a:srgbClr val="000000"/>
                          </a:solidFill>
                          <a:latin typeface="Faustina"/>
                        </a:rPr>
                        <a:t>  Bước 6: kiểm tra trang web</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Ở bước 3: khi chuyển đổi ngôn ngữ</a:t>
                      </a:r>
                    </a:p>
                    <a:p>
                      <a:pPr algn="ctr">
                        <a:lnSpc>
                          <a:spcPts val="2744"/>
                        </a:lnSpc>
                      </a:pPr>
                      <a:r>
                        <a:rPr lang="en-US" sz="1960">
                          <a:solidFill>
                            <a:srgbClr val="000000"/>
                          </a:solidFill>
                          <a:latin typeface="Faustina"/>
                        </a:rPr>
                        <a:t>  từ tiếng việt sang tiếng anh thì tất cả nội dung trong trang web sẽ được</a:t>
                      </a:r>
                    </a:p>
                    <a:p>
                      <a:pPr algn="ctr">
                        <a:lnSpc>
                          <a:spcPts val="2744"/>
                        </a:lnSpc>
                      </a:pPr>
                      <a:r>
                        <a:rPr lang="en-US" sz="1960">
                          <a:solidFill>
                            <a:srgbClr val="000000"/>
                          </a:solidFill>
                          <a:latin typeface="Faustina"/>
                        </a:rPr>
                        <a:t>  chuyển đổi thành tiếng anh hết.</a:t>
                      </a:r>
                    </a:p>
                    <a:p>
                      <a:pPr algn="ctr">
                        <a:lnSpc>
                          <a:spcPts val="2744"/>
                        </a:lnSpc>
                      </a:pPr>
                      <a:r>
                        <a:rPr lang="en-US" sz="1960">
                          <a:solidFill>
                            <a:srgbClr val="000000"/>
                          </a:solidFill>
                          <a:latin typeface="Faustina"/>
                        </a:rPr>
                        <a:t>  Ở bước 6: khi chuyển đổi ngôn ngữ từu tiếng anh sang tiếng việt thì tất cả</a:t>
                      </a:r>
                    </a:p>
                    <a:p>
                      <a:pPr algn="ctr">
                        <a:lnSpc>
                          <a:spcPts val="2744"/>
                        </a:lnSpc>
                      </a:pPr>
                      <a:r>
                        <a:rPr lang="en-US" sz="1960">
                          <a:solidFill>
                            <a:srgbClr val="000000"/>
                          </a:solidFill>
                          <a:latin typeface="Faustina"/>
                        </a:rPr>
                        <a:t>  nội dung trong trang web sẽ hiển thị về tiếng việt.</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Sai</a:t>
                      </a:r>
                    </a:p>
                    <a:p>
                      <a:pPr algn="ctr">
                        <a:lnSpc>
                          <a:spcPts val="2324"/>
                        </a:lnSpc>
                      </a:pPr>
                      <a:r>
                        <a:rPr lang="en-US" sz="1660">
                          <a:solidFill>
                            <a:srgbClr val="000000"/>
                          </a:solidFill>
                          <a:latin typeface="Faustina"/>
                        </a:rPr>
                        <a:t>  Khi chuyển đổi sang ngôn ngữ English thì chỉ có 1 số nơi đổi thành English</a:t>
                      </a:r>
                    </a:p>
                    <a:p>
                      <a:pPr algn="ctr">
                        <a:lnSpc>
                          <a:spcPts val="2324"/>
                        </a:lnSpc>
                      </a:pPr>
                      <a:r>
                        <a:rPr lang="en-US" sz="1660">
                          <a:solidFill>
                            <a:srgbClr val="000000"/>
                          </a:solidFill>
                          <a:latin typeface="Faustina"/>
                        </a:rPr>
                        <a:t>  chứ không đổi hết sang ngôn ngữ English hoàn toàn</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FAIL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50347">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TC009</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tính năng vào trang đăng ký</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nhấn chọn vào dòng</a:t>
                      </a:r>
                    </a:p>
                    <a:p>
                      <a:pPr algn="ctr">
                        <a:lnSpc>
                          <a:spcPts val="2744"/>
                        </a:lnSpc>
                      </a:pPr>
                      <a:r>
                        <a:rPr lang="en-US" sz="1960">
                          <a:solidFill>
                            <a:srgbClr val="000000"/>
                          </a:solidFill>
                          <a:latin typeface="Faustina"/>
                        </a:rPr>
                        <a:t>  "Đăng ký" ở phía trên, bên phải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Trang hiện tại chuyển thành trang</a:t>
                      </a:r>
                    </a:p>
                    <a:p>
                      <a:pPr algn="ctr">
                        <a:lnSpc>
                          <a:spcPts val="2744"/>
                        </a:lnSpc>
                      </a:pPr>
                      <a:r>
                        <a:rPr lang="en-US" sz="1960">
                          <a:solidFill>
                            <a:srgbClr val="000000"/>
                          </a:solidFill>
                          <a:latin typeface="Faustina"/>
                        </a:rPr>
                        <a:t>  đăng ký.</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3.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99344"/>
        </p:xfrm>
        <a:graphic>
          <a:graphicData uri="http://schemas.openxmlformats.org/drawingml/2006/table">
            <a:tbl>
              <a:tblPr/>
              <a:tblGrid>
                <a:gridCol w="1187830"/>
                <a:gridCol w="1484699"/>
                <a:gridCol w="1859541"/>
                <a:gridCol w="3531047"/>
                <a:gridCol w="3013385"/>
                <a:gridCol w="2040258"/>
                <a:gridCol w="1561764"/>
                <a:gridCol w="1704964"/>
                <a:gridCol w="1904510"/>
              </a:tblGrid>
              <a:tr h="834581">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122401">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TC010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tính năng vào trang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nhấn chọn dòng chữ</a:t>
                      </a:r>
                    </a:p>
                    <a:p>
                      <a:pPr algn="ctr">
                        <a:lnSpc>
                          <a:spcPts val="2744"/>
                        </a:lnSpc>
                      </a:pPr>
                      <a:r>
                        <a:rPr lang="en-US" sz="1960">
                          <a:solidFill>
                            <a:srgbClr val="000000"/>
                          </a:solidFill>
                          <a:latin typeface="Faustina"/>
                        </a:rPr>
                        <a:t>  "Đăng nhập" ở phía trên, góc bên phải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Trang hiện tại chuyển thành trang</a:t>
                      </a:r>
                    </a:p>
                    <a:p>
                      <a:pPr algn="ctr">
                        <a:lnSpc>
                          <a:spcPts val="2744"/>
                        </a:lnSpc>
                      </a:pPr>
                      <a:r>
                        <a:rPr lang="en-US" sz="1960">
                          <a:solidFill>
                            <a:srgbClr val="000000"/>
                          </a:solidFill>
                          <a:latin typeface="Faustina"/>
                        </a:rPr>
                        <a:t>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3161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TC011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chức năng quay về đầu trang chủ bằng việc nhấp vào biểu tượng</a:t>
                      </a:r>
                    </a:p>
                    <a:p>
                      <a:pPr algn="ctr">
                        <a:lnSpc>
                          <a:spcPts val="2744"/>
                        </a:lnSpc>
                      </a:pPr>
                      <a:r>
                        <a:rPr lang="en-US" sz="1960">
                          <a:solidFill>
                            <a:srgbClr val="000000"/>
                          </a:solidFill>
                          <a:latin typeface="Faustina"/>
                        </a:rPr>
                        <a:t>  shopee ở phía trên, bên phải của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kéo thanh cuộn xuống bên</a:t>
                      </a:r>
                    </a:p>
                    <a:p>
                      <a:pPr algn="ctr">
                        <a:lnSpc>
                          <a:spcPts val="2744"/>
                        </a:lnSpc>
                      </a:pPr>
                      <a:r>
                        <a:rPr lang="en-US" sz="1960">
                          <a:solidFill>
                            <a:srgbClr val="000000"/>
                          </a:solidFill>
                          <a:latin typeface="Faustina"/>
                        </a:rPr>
                        <a:t>  dưới hoặc ấn chọnvào 1 item để xuất hiện trang chi tiết sản phẩm</a:t>
                      </a:r>
                    </a:p>
                    <a:p>
                      <a:pPr algn="ctr">
                        <a:lnSpc>
                          <a:spcPts val="2744"/>
                        </a:lnSpc>
                      </a:pPr>
                      <a:r>
                        <a:rPr lang="en-US" sz="1960">
                          <a:solidFill>
                            <a:srgbClr val="000000"/>
                          </a:solidFill>
                          <a:latin typeface="Faustina"/>
                        </a:rPr>
                        <a:t>  Bước 2: nhấp vào biểu tượng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Quay trở về trang chủ của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10748">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TC012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Tìm kiếm sản phẩm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"Áo sơ mi nam"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tại ô tìm kiếm, nhập</a:t>
                      </a:r>
                    </a:p>
                    <a:p>
                      <a:pPr algn="ctr">
                        <a:lnSpc>
                          <a:spcPts val="2744"/>
                        </a:lnSpc>
                      </a:pPr>
                      <a:r>
                        <a:rPr lang="en-US" sz="1960">
                          <a:solidFill>
                            <a:srgbClr val="000000"/>
                          </a:solidFill>
                          <a:latin typeface="Faustina"/>
                        </a:rPr>
                        <a:t>  "Áo sơ mi nam"</a:t>
                      </a:r>
                    </a:p>
                    <a:p>
                      <a:pPr algn="ctr">
                        <a:lnSpc>
                          <a:spcPts val="2744"/>
                        </a:lnSpc>
                      </a:pPr>
                      <a:r>
                        <a:rPr lang="en-US" sz="1960">
                          <a:solidFill>
                            <a:srgbClr val="000000"/>
                          </a:solidFill>
                          <a:latin typeface="Faustina"/>
                        </a:rPr>
                        <a:t>  Bước 2: nhấn phím enter hoặc Nhấp chuột vào biểu tượng kính lúp ở phía góc</a:t>
                      </a:r>
                    </a:p>
                    <a:p>
                      <a:pPr algn="ctr">
                        <a:lnSpc>
                          <a:spcPts val="2744"/>
                        </a:lnSpc>
                      </a:pPr>
                      <a:r>
                        <a:rPr lang="en-US" sz="1960">
                          <a:solidFill>
                            <a:srgbClr val="000000"/>
                          </a:solidFill>
                          <a:latin typeface="Faustina"/>
                        </a:rPr>
                        <a:t>  phải của ô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danh sách sản phẩm</a:t>
                      </a:r>
                    </a:p>
                    <a:p>
                      <a:pPr algn="ctr">
                        <a:lnSpc>
                          <a:spcPts val="2744"/>
                        </a:lnSpc>
                      </a:pPr>
                      <a:r>
                        <a:rPr lang="en-US" sz="1960">
                          <a:solidFill>
                            <a:srgbClr val="000000"/>
                          </a:solidFill>
                          <a:latin typeface="Faustina"/>
                        </a:rPr>
                        <a:t>  "áo sơ mi" với 1 hàng là 5 sản phẩm và tối đa có 60 bản ghi sản</a:t>
                      </a:r>
                    </a:p>
                    <a:p>
                      <a:pPr algn="ctr">
                        <a:lnSpc>
                          <a:spcPts val="2744"/>
                        </a:lnSpc>
                      </a:pPr>
                      <a:r>
                        <a:rPr lang="en-US" sz="1960">
                          <a:solidFill>
                            <a:srgbClr val="000000"/>
                          </a:solidFill>
                          <a:latin typeface="Faustina"/>
                        </a:rPr>
                        <a:t>  phẩm trong 1 trang.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4.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5338"/>
                <a:gridCol w="1480986"/>
                <a:gridCol w="1854891"/>
                <a:gridCol w="3522217"/>
                <a:gridCol w="3005849"/>
                <a:gridCol w="2035156"/>
                <a:gridCol w="1557858"/>
                <a:gridCol w="1700700"/>
                <a:gridCol w="1945004"/>
              </a:tblGrid>
              <a:tr h="1277545">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973637">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TC013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xem thông tin chi tiết sản phẩm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kéo thanh cuộn xuống bên</a:t>
                      </a:r>
                    </a:p>
                    <a:p>
                      <a:pPr algn="ctr">
                        <a:lnSpc>
                          <a:spcPts val="2744"/>
                        </a:lnSpc>
                      </a:pPr>
                      <a:r>
                        <a:rPr lang="en-US" sz="1960">
                          <a:solidFill>
                            <a:srgbClr val="000000"/>
                          </a:solidFill>
                          <a:latin typeface="Faustina"/>
                        </a:rPr>
                        <a:t>  dưới đến mục "gọi ý ngày hôm nay" hoặc thực hiện thao tác như</a:t>
                      </a:r>
                    </a:p>
                    <a:p>
                      <a:pPr algn="ctr">
                        <a:lnSpc>
                          <a:spcPts val="2744"/>
                        </a:lnSpc>
                      </a:pPr>
                      <a:r>
                        <a:rPr lang="en-US" sz="1960">
                          <a:solidFill>
                            <a:srgbClr val="000000"/>
                          </a:solidFill>
                          <a:latin typeface="Faustina"/>
                        </a:rPr>
                        <a:t>  testcase TC012</a:t>
                      </a:r>
                    </a:p>
                    <a:p>
                      <a:pPr algn="ctr">
                        <a:lnSpc>
                          <a:spcPts val="2744"/>
                        </a:lnSpc>
                      </a:pPr>
                      <a:r>
                        <a:rPr lang="en-US" sz="1960">
                          <a:solidFill>
                            <a:srgbClr val="000000"/>
                          </a:solidFill>
                          <a:latin typeface="Faustina"/>
                        </a:rPr>
                        <a:t>  Bước 2: nhấn chọn 1 sản phẩm bất kỳ</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tảng chi tiết sản phẩm</a:t>
                      </a:r>
                    </a:p>
                    <a:p>
                      <a:pPr algn="ctr">
                        <a:lnSpc>
                          <a:spcPts val="2744"/>
                        </a:lnSpc>
                      </a:pPr>
                      <a:r>
                        <a:rPr lang="en-US" sz="1960">
                          <a:solidFill>
                            <a:srgbClr val="000000"/>
                          </a:solidFill>
                          <a:latin typeface="Faustina"/>
                        </a:rPr>
                        <a:t>  với đầy đủ thông tin của sản phẩm đó ( ảnh, tên, giá, màu sắc, người</a:t>
                      </a:r>
                    </a:p>
                    <a:p>
                      <a:pPr algn="ctr">
                        <a:lnSpc>
                          <a:spcPts val="2744"/>
                        </a:lnSpc>
                      </a:pPr>
                      <a:r>
                        <a:rPr lang="en-US" sz="1960">
                          <a:solidFill>
                            <a:srgbClr val="000000"/>
                          </a:solidFill>
                          <a:latin typeface="Faustina"/>
                        </a:rPr>
                        <a:t>  bán,....)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07218">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TC014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Thêm sản phẩm vào giỏ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thực hiện thao tác như</a:t>
                      </a:r>
                    </a:p>
                    <a:p>
                      <a:pPr algn="ctr">
                        <a:lnSpc>
                          <a:spcPts val="2744"/>
                        </a:lnSpc>
                      </a:pPr>
                      <a:r>
                        <a:rPr lang="en-US" sz="1960">
                          <a:solidFill>
                            <a:srgbClr val="000000"/>
                          </a:solidFill>
                          <a:latin typeface="Faustina"/>
                        </a:rPr>
                        <a:t>  testcase TC013.</a:t>
                      </a:r>
                    </a:p>
                    <a:p>
                      <a:pPr algn="ctr">
                        <a:lnSpc>
                          <a:spcPts val="2744"/>
                        </a:lnSpc>
                      </a:pPr>
                      <a:r>
                        <a:rPr lang="en-US" sz="1960">
                          <a:solidFill>
                            <a:srgbClr val="000000"/>
                          </a:solidFill>
                          <a:latin typeface="Faustina"/>
                        </a:rPr>
                        <a:t>  Bước 2: nhấp chuột vào nút "thêm vào giỏ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Màn hình hiện tại chuyển thành</a:t>
                      </a:r>
                    </a:p>
                    <a:p>
                      <a:pPr algn="ctr">
                        <a:lnSpc>
                          <a:spcPts val="2744"/>
                        </a:lnSpc>
                      </a:pPr>
                      <a:r>
                        <a:rPr lang="en-US" sz="1960">
                          <a:solidFill>
                            <a:srgbClr val="000000"/>
                          </a:solidFill>
                          <a:latin typeface="Faustina"/>
                        </a:rPr>
                        <a:t>  trang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62860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TC015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Mua ngay sản phẩm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thực hiện thao tác như</a:t>
                      </a:r>
                    </a:p>
                    <a:p>
                      <a:pPr algn="ctr">
                        <a:lnSpc>
                          <a:spcPts val="2744"/>
                        </a:lnSpc>
                      </a:pPr>
                      <a:r>
                        <a:rPr lang="en-US" sz="1960">
                          <a:solidFill>
                            <a:srgbClr val="000000"/>
                          </a:solidFill>
                          <a:latin typeface="Faustina"/>
                        </a:rPr>
                        <a:t>  testcase TC013.</a:t>
                      </a:r>
                    </a:p>
                    <a:p>
                      <a:pPr algn="ctr">
                        <a:lnSpc>
                          <a:spcPts val="2744"/>
                        </a:lnSpc>
                      </a:pPr>
                      <a:r>
                        <a:rPr lang="en-US" sz="1960">
                          <a:solidFill>
                            <a:srgbClr val="000000"/>
                          </a:solidFill>
                          <a:latin typeface="Faustina"/>
                        </a:rPr>
                        <a:t>  Bước 2: nhấp chuột vào nút "mua ngay"</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Màn hình hiện tại chuyển thành trang</a:t>
                      </a:r>
                    </a:p>
                    <a:p>
                      <a:pPr algn="ctr">
                        <a:lnSpc>
                          <a:spcPts val="2744"/>
                        </a:lnSpc>
                      </a:pPr>
                      <a:r>
                        <a:rPr lang="en-US" sz="1960">
                          <a:solidFill>
                            <a:srgbClr val="000000"/>
                          </a:solidFill>
                          <a:latin typeface="Faustina"/>
                        </a:rPr>
                        <a:t>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Phước Hậu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04/02/2024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5.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9757"/>
        </p:xfrm>
        <a:graphic>
          <a:graphicData uri="http://schemas.openxmlformats.org/drawingml/2006/table">
            <a:tbl>
              <a:tblPr/>
              <a:tblGrid>
                <a:gridCol w="1185338"/>
                <a:gridCol w="1480986"/>
                <a:gridCol w="1854891"/>
                <a:gridCol w="3522217"/>
                <a:gridCol w="3005849"/>
                <a:gridCol w="2035156"/>
                <a:gridCol w="1557858"/>
                <a:gridCol w="1700700"/>
                <a:gridCol w="1945004"/>
              </a:tblGrid>
              <a:tr h="1277544">
                <a:tc>
                  <a:txBody>
                    <a:bodyPr anchor="t" rtlCol="false"/>
                    <a:lstStyle/>
                    <a:p>
                      <a:pPr algn="ctr">
                        <a:lnSpc>
                          <a:spcPts val="2604"/>
                        </a:lnSpc>
                        <a:defRPr/>
                      </a:pPr>
                      <a:r>
                        <a:rPr lang="en-US" sz="18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958005">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TC016</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Xem các đánh giá của người mua khác về sản phẩm</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thực hiện thao tác như</a:t>
                      </a:r>
                    </a:p>
                    <a:p>
                      <a:pPr algn="ctr">
                        <a:lnSpc>
                          <a:spcPts val="2604"/>
                        </a:lnSpc>
                      </a:pPr>
                      <a:r>
                        <a:rPr lang="en-US" sz="1860">
                          <a:solidFill>
                            <a:srgbClr val="000000"/>
                          </a:solidFill>
                          <a:latin typeface="Faustina"/>
                        </a:rPr>
                        <a:t>  testcase TC013</a:t>
                      </a:r>
                    </a:p>
                    <a:p>
                      <a:pPr algn="ctr">
                        <a:lnSpc>
                          <a:spcPts val="2604"/>
                        </a:lnSpc>
                      </a:pPr>
                      <a:r>
                        <a:rPr lang="en-US" sz="1860">
                          <a:solidFill>
                            <a:srgbClr val="000000"/>
                          </a:solidFill>
                          <a:latin typeface="Faustina"/>
                        </a:rPr>
                        <a:t>  Bước 2: kéo xuống bên dưới đến mục " đánh giá sản phẩm"</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Tại đây, Mr.A có thể xem được các</a:t>
                      </a:r>
                    </a:p>
                    <a:p>
                      <a:pPr algn="ctr">
                        <a:lnSpc>
                          <a:spcPts val="2604"/>
                        </a:lnSpc>
                      </a:pPr>
                      <a:r>
                        <a:rPr lang="en-US" sz="1860">
                          <a:solidFill>
                            <a:srgbClr val="000000"/>
                          </a:solidFill>
                          <a:latin typeface="Faustina"/>
                        </a:rPr>
                        <a:t>  đánh giá về sản phẩm từ các người mua khác. </a:t>
                      </a:r>
                    </a:p>
                    <a:p>
                      <a:pPr algn="ctr">
                        <a:lnSpc>
                          <a:spcPts val="2604"/>
                        </a:lnSpc>
                      </a:pPr>
                      <a:r>
                        <a:rPr lang="en-US" sz="1860">
                          <a:solidFill>
                            <a:srgbClr val="000000"/>
                          </a:solidFill>
                          <a:latin typeface="Faustina"/>
                        </a:rPr>
                        <a:t>  Mr.A có thể đọc các đánh giá theo mức độ haì lòng về sản phẩm của khách hàng</a:t>
                      </a:r>
                    </a:p>
                    <a:p>
                      <a:pPr algn="ctr">
                        <a:lnSpc>
                          <a:spcPts val="2604"/>
                        </a:lnSpc>
                      </a:pPr>
                      <a:r>
                        <a:rPr lang="en-US" sz="1860">
                          <a:solidFill>
                            <a:srgbClr val="000000"/>
                          </a:solidFill>
                          <a:latin typeface="Faustina"/>
                        </a:rPr>
                        <a:t>  bằng cách chọn các mức sao mà khách hàng trước đó đã đánh giá</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Phước Hậu</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04/02/2024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82630">
                <a:tc gridSpan="9">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Mô tả: mr.A là 1 khách hàng đã sử dụng shopee từ trước. Sau khi đăng nhập</a:t>
                      </a:r>
                    </a:p>
                    <a:p>
                      <a:pPr algn="ctr">
                        <a:lnSpc>
                          <a:spcPts val="2604"/>
                        </a:lnSpc>
                      </a:pPr>
                      <a:r>
                        <a:rPr lang="en-US" sz="1860">
                          <a:solidFill>
                            <a:srgbClr val="000000"/>
                          </a:solidFill>
                          <a:latin typeface="Faustina"/>
                        </a:rPr>
                        <a:t>  bằng tài khoản và mật khẩu của mình, hiện tại mr.A đang ở giao diện trang</a:t>
                      </a:r>
                    </a:p>
                    <a:p>
                      <a:pPr algn="ctr">
                        <a:lnSpc>
                          <a:spcPts val="2604"/>
                        </a:lnSpc>
                      </a:pPr>
                      <a:r>
                        <a:rPr lang="en-US" sz="1860">
                          <a:solidFill>
                            <a:srgbClr val="000000"/>
                          </a:solidFill>
                          <a:latin typeface="Faustina"/>
                        </a:rPr>
                        <a:t>  chủ.</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Mô tả: mr.A là 1 khách hàng đã sử dụng shopee từ trước. Sau khi đăng nhập</a:t>
                      </a:r>
                    </a:p>
                    <a:p>
                      <a:pPr algn="ctr">
                        <a:lnSpc>
                          <a:spcPts val="2604"/>
                        </a:lnSpc>
                      </a:pPr>
                      <a:r>
                        <a:rPr lang="en-US" sz="1860">
                          <a:solidFill>
                            <a:srgbClr val="000000"/>
                          </a:solidFill>
                          <a:latin typeface="Faustina"/>
                        </a:rPr>
                        <a:t>  bằng tài khoản và mật khẩu của mình, hiện tại mr.A đang ở giao diện trang</a:t>
                      </a:r>
                    </a:p>
                    <a:p>
                      <a:pPr algn="ctr">
                        <a:lnSpc>
                          <a:spcPts val="2604"/>
                        </a:lnSpc>
                      </a:pPr>
                      <a:r>
                        <a:rPr lang="en-US" sz="1860">
                          <a:solidFill>
                            <a:srgbClr val="000000"/>
                          </a:solidFill>
                          <a:latin typeface="Faustina"/>
                        </a:rPr>
                        <a:t>  chủ.</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Mô tả: mr.A là 1 khách hàng đã sử dụng shopee từ trước. Sau khi đăng nhập</a:t>
                      </a:r>
                    </a:p>
                    <a:p>
                      <a:pPr algn="ctr">
                        <a:lnSpc>
                          <a:spcPts val="2604"/>
                        </a:lnSpc>
                      </a:pPr>
                      <a:r>
                        <a:rPr lang="en-US" sz="1860">
                          <a:solidFill>
                            <a:srgbClr val="000000"/>
                          </a:solidFill>
                          <a:latin typeface="Faustina"/>
                        </a:rPr>
                        <a:t>  bằng tài khoản và mật khẩu của mình, hiện tại mr.A đang ở giao diện trang</a:t>
                      </a:r>
                    </a:p>
                    <a:p>
                      <a:pPr algn="ctr">
                        <a:lnSpc>
                          <a:spcPts val="2604"/>
                        </a:lnSpc>
                      </a:pPr>
                      <a:r>
                        <a:rPr lang="en-US" sz="1860">
                          <a:solidFill>
                            <a:srgbClr val="000000"/>
                          </a:solidFill>
                          <a:latin typeface="Faustina"/>
                        </a:rPr>
                        <a:t>  chủ.</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Mô tả: mr.A là 1 khách hàng đã sử dụng shopee từ trước. Sau khi đăng nhập</a:t>
                      </a:r>
                    </a:p>
                    <a:p>
                      <a:pPr algn="ctr">
                        <a:lnSpc>
                          <a:spcPts val="2604"/>
                        </a:lnSpc>
                      </a:pPr>
                      <a:r>
                        <a:rPr lang="en-US" sz="1860">
                          <a:solidFill>
                            <a:srgbClr val="000000"/>
                          </a:solidFill>
                          <a:latin typeface="Faustina"/>
                        </a:rPr>
                        <a:t>  bằng tài khoản và mật khẩu của mình, hiện tại mr.A đang ở giao diện trang</a:t>
                      </a:r>
                    </a:p>
                    <a:p>
                      <a:pPr algn="ctr">
                        <a:lnSpc>
                          <a:spcPts val="2604"/>
                        </a:lnSpc>
                      </a:pPr>
                      <a:r>
                        <a:rPr lang="en-US" sz="1860">
                          <a:solidFill>
                            <a:srgbClr val="000000"/>
                          </a:solidFill>
                          <a:latin typeface="Faustina"/>
                        </a:rPr>
                        <a:t>  chủ.</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Mô tả: mr.A là 1 khách hàng đã sử dụng shopee từ trước. Sau khi đăng nhập</a:t>
                      </a:r>
                    </a:p>
                    <a:p>
                      <a:pPr algn="ctr">
                        <a:lnSpc>
                          <a:spcPts val="2604"/>
                        </a:lnSpc>
                      </a:pPr>
                      <a:r>
                        <a:rPr lang="en-US" sz="1860">
                          <a:solidFill>
                            <a:srgbClr val="000000"/>
                          </a:solidFill>
                          <a:latin typeface="Faustina"/>
                        </a:rPr>
                        <a:t>  bằng tài khoản và mật khẩu của mình, hiện tại mr.A đang ở giao diện trang</a:t>
                      </a:r>
                    </a:p>
                    <a:p>
                      <a:pPr algn="ctr">
                        <a:lnSpc>
                          <a:spcPts val="2604"/>
                        </a:lnSpc>
                      </a:pPr>
                      <a:r>
                        <a:rPr lang="en-US" sz="1860">
                          <a:solidFill>
                            <a:srgbClr val="000000"/>
                          </a:solidFill>
                          <a:latin typeface="Faustina"/>
                        </a:rPr>
                        <a:t>  chủ.</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Mô tả: mr.A là 1 khách hàng đã sử dụng shopee từ trước. Sau khi đăng nhập</a:t>
                      </a:r>
                    </a:p>
                    <a:p>
                      <a:pPr algn="ctr">
                        <a:lnSpc>
                          <a:spcPts val="2604"/>
                        </a:lnSpc>
                      </a:pPr>
                      <a:r>
                        <a:rPr lang="en-US" sz="1860">
                          <a:solidFill>
                            <a:srgbClr val="000000"/>
                          </a:solidFill>
                          <a:latin typeface="Faustina"/>
                        </a:rPr>
                        <a:t>  bằng tài khoản và mật khẩu của mình, hiện tại mr.A đang ở giao diện trang</a:t>
                      </a:r>
                    </a:p>
                    <a:p>
                      <a:pPr algn="ctr">
                        <a:lnSpc>
                          <a:spcPts val="2604"/>
                        </a:lnSpc>
                      </a:pPr>
                      <a:r>
                        <a:rPr lang="en-US" sz="1860">
                          <a:solidFill>
                            <a:srgbClr val="000000"/>
                          </a:solidFill>
                          <a:latin typeface="Faustina"/>
                        </a:rPr>
                        <a:t>  chủ.</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Mô tả: mr.A là 1 khách hàng đã sử dụng shopee từ trước. Sau khi đăng nhập</a:t>
                      </a:r>
                    </a:p>
                    <a:p>
                      <a:pPr algn="ctr">
                        <a:lnSpc>
                          <a:spcPts val="2604"/>
                        </a:lnSpc>
                      </a:pPr>
                      <a:r>
                        <a:rPr lang="en-US" sz="1860">
                          <a:solidFill>
                            <a:srgbClr val="000000"/>
                          </a:solidFill>
                          <a:latin typeface="Faustina"/>
                        </a:rPr>
                        <a:t>  bằng tài khoản và mật khẩu của mình, hiện tại mr.A đang ở giao diện trang</a:t>
                      </a:r>
                    </a:p>
                    <a:p>
                      <a:pPr algn="ctr">
                        <a:lnSpc>
                          <a:spcPts val="2604"/>
                        </a:lnSpc>
                      </a:pPr>
                      <a:r>
                        <a:rPr lang="en-US" sz="1860">
                          <a:solidFill>
                            <a:srgbClr val="000000"/>
                          </a:solidFill>
                          <a:latin typeface="Faustina"/>
                        </a:rPr>
                        <a:t>  chủ.</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Mô tả: mr.A là 1 khách hàng đã sử dụng shopee từ trước. Sau khi đăng nhập</a:t>
                      </a:r>
                    </a:p>
                    <a:p>
                      <a:pPr algn="ctr">
                        <a:lnSpc>
                          <a:spcPts val="2604"/>
                        </a:lnSpc>
                      </a:pPr>
                      <a:r>
                        <a:rPr lang="en-US" sz="1860">
                          <a:solidFill>
                            <a:srgbClr val="000000"/>
                          </a:solidFill>
                          <a:latin typeface="Faustina"/>
                        </a:rPr>
                        <a:t>  bằng tài khoản và mật khẩu của mình, hiện tại mr.A đang ở giao diện trang</a:t>
                      </a:r>
                    </a:p>
                    <a:p>
                      <a:pPr algn="ctr">
                        <a:lnSpc>
                          <a:spcPts val="2604"/>
                        </a:lnSpc>
                      </a:pPr>
                      <a:r>
                        <a:rPr lang="en-US" sz="1860">
                          <a:solidFill>
                            <a:srgbClr val="000000"/>
                          </a:solidFill>
                          <a:latin typeface="Faustina"/>
                        </a:rPr>
                        <a:t>  chủ.</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Mô tả: mr.A là 1 khách hàng đã sử dụng shopee từ trước. Sau khi đăng nhập</a:t>
                      </a:r>
                    </a:p>
                    <a:p>
                      <a:pPr algn="ctr">
                        <a:lnSpc>
                          <a:spcPts val="2604"/>
                        </a:lnSpc>
                      </a:pPr>
                      <a:r>
                        <a:rPr lang="en-US" sz="1860">
                          <a:solidFill>
                            <a:srgbClr val="000000"/>
                          </a:solidFill>
                          <a:latin typeface="Faustina"/>
                        </a:rPr>
                        <a:t>  bằng tài khoản và mật khẩu của mình, hiện tại mr.A đang ở giao diện trang</a:t>
                      </a:r>
                    </a:p>
                    <a:p>
                      <a:pPr algn="ctr">
                        <a:lnSpc>
                          <a:spcPts val="2604"/>
                        </a:lnSpc>
                      </a:pPr>
                      <a:r>
                        <a:rPr lang="en-US" sz="1860">
                          <a:solidFill>
                            <a:srgbClr val="000000"/>
                          </a:solidFill>
                          <a:latin typeface="Faustina"/>
                        </a:rPr>
                        <a:t>  chủ.</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88948">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TC017</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Kiểm tra giao diện trang chủ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Trang chủ với giao diện giống như</a:t>
                      </a:r>
                    </a:p>
                    <a:p>
                      <a:pPr algn="ctr">
                        <a:lnSpc>
                          <a:spcPts val="2604"/>
                        </a:lnSpc>
                      </a:pPr>
                      <a:r>
                        <a:rPr lang="en-US" sz="1860">
                          <a:solidFill>
                            <a:srgbClr val="000000"/>
                          </a:solidFill>
                          <a:latin typeface="Faustina"/>
                        </a:rPr>
                        <a:t>  bản mockup.</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82630">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TC018</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kiểm tra chức năng " kênh người bán"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nhấp vào mục "kênh</a:t>
                      </a:r>
                    </a:p>
                    <a:p>
                      <a:pPr algn="ctr">
                        <a:lnSpc>
                          <a:spcPts val="2604"/>
                        </a:lnSpc>
                      </a:pPr>
                      <a:r>
                        <a:rPr lang="en-US" sz="1860">
                          <a:solidFill>
                            <a:srgbClr val="000000"/>
                          </a:solidFill>
                          <a:latin typeface="Faustina"/>
                        </a:rPr>
                        <a:t>  người bán" ở góc trái, bên trên cùng của giao diện.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Mở trang kênh người bán và yêu</a:t>
                      </a:r>
                    </a:p>
                    <a:p>
                      <a:pPr algn="ctr">
                        <a:lnSpc>
                          <a:spcPts val="2604"/>
                        </a:lnSpc>
                      </a:pPr>
                      <a:r>
                        <a:rPr lang="en-US" sz="1860">
                          <a:solidFill>
                            <a:srgbClr val="000000"/>
                          </a:solidFill>
                          <a:latin typeface="Faustina"/>
                        </a:rPr>
                        <a:t>  cầu đăng ký shop bán hàng</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6.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302132"/>
        </p:xfrm>
        <a:graphic>
          <a:graphicData uri="http://schemas.openxmlformats.org/drawingml/2006/table">
            <a:tbl>
              <a:tblPr/>
              <a:tblGrid>
                <a:gridCol w="1044173"/>
                <a:gridCol w="1530903"/>
                <a:gridCol w="1904807"/>
                <a:gridCol w="3572133"/>
                <a:gridCol w="3055765"/>
                <a:gridCol w="2085072"/>
                <a:gridCol w="1607775"/>
                <a:gridCol w="1750617"/>
                <a:gridCol w="1736755"/>
              </a:tblGrid>
              <a:tr h="1292743">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55381">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TC019</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chức năng "Hướng dẫn tải ứng dụng"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mục</a:t>
                      </a:r>
                    </a:p>
                    <a:p>
                      <a:pPr algn="ctr">
                        <a:lnSpc>
                          <a:spcPts val="2744"/>
                        </a:lnSpc>
                      </a:pPr>
                      <a:r>
                        <a:rPr lang="en-US" sz="1960">
                          <a:solidFill>
                            <a:srgbClr val="000000"/>
                          </a:solidFill>
                          <a:latin typeface="Faustina"/>
                        </a:rPr>
                        <a:t>  "tải ứng dụng" ở phía góc phải, bên trên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Mở trang hướng dẫn tải ứng dụng</a:t>
                      </a:r>
                    </a:p>
                    <a:p>
                      <a:pPr algn="ctr">
                        <a:lnSpc>
                          <a:spcPts val="2744"/>
                        </a:lnSpc>
                      </a:pPr>
                      <a:r>
                        <a:rPr lang="en-US" sz="1960">
                          <a:solidFill>
                            <a:srgbClr val="000000"/>
                          </a:solidFill>
                          <a:latin typeface="Faustina"/>
                        </a:rPr>
                        <a:t>  trong tab mới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43263">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TC020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chức năng kết nối với mạng xã hội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mục</a:t>
                      </a:r>
                    </a:p>
                    <a:p>
                      <a:pPr algn="ctr">
                        <a:lnSpc>
                          <a:spcPts val="2744"/>
                        </a:lnSpc>
                      </a:pPr>
                      <a:r>
                        <a:rPr lang="en-US" sz="1960">
                          <a:solidFill>
                            <a:srgbClr val="000000"/>
                          </a:solidFill>
                          <a:latin typeface="Faustina"/>
                        </a:rPr>
                        <a:t>  "tải ứng dụng" ở phía góc phải, bên trên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Mở ra fanpage của shopee ( nếu</a:t>
                      </a:r>
                    </a:p>
                    <a:p>
                      <a:pPr algn="ctr">
                        <a:lnSpc>
                          <a:spcPts val="2744"/>
                        </a:lnSpc>
                      </a:pPr>
                      <a:r>
                        <a:rPr lang="en-US" sz="1960">
                          <a:solidFill>
                            <a:srgbClr val="000000"/>
                          </a:solidFill>
                          <a:latin typeface="Faustina"/>
                        </a:rPr>
                        <a:t>  nhấn vào biểu tượng facbook)/mở ra trang</a:t>
                      </a:r>
                    </a:p>
                    <a:p>
                      <a:pPr algn="ctr">
                        <a:lnSpc>
                          <a:spcPts val="2744"/>
                        </a:lnSpc>
                      </a:pPr>
                      <a:r>
                        <a:rPr lang="en-US" sz="1960">
                          <a:solidFill>
                            <a:srgbClr val="000000"/>
                          </a:solidFill>
                          <a:latin typeface="Faustina"/>
                        </a:rPr>
                        <a:t>  "https://www.instagram.com/Shopee_VN/" ( khi nhấp vào biểu tượng</a:t>
                      </a:r>
                    </a:p>
                    <a:p>
                      <a:pPr algn="ctr">
                        <a:lnSpc>
                          <a:spcPts val="2744"/>
                        </a:lnSpc>
                      </a:pPr>
                      <a:r>
                        <a:rPr lang="en-US" sz="1960">
                          <a:solidFill>
                            <a:srgbClr val="000000"/>
                          </a:solidFill>
                          <a:latin typeface="Faustina"/>
                        </a:rPr>
                        <a:t>  instagram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10745">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TC021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chức năng thông báo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di chuyển chuột đến vị</a:t>
                      </a:r>
                    </a:p>
                    <a:p>
                      <a:pPr algn="ctr">
                        <a:lnSpc>
                          <a:spcPts val="2744"/>
                        </a:lnSpc>
                      </a:pPr>
                      <a:r>
                        <a:rPr lang="en-US" sz="1960">
                          <a:solidFill>
                            <a:srgbClr val="000000"/>
                          </a:solidFill>
                          <a:latin typeface="Faustina"/>
                        </a:rPr>
                        <a:t>  trí có biểu tượng hình quả chuông hoặc dòng chữ "thông báo" ở bên</a:t>
                      </a:r>
                    </a:p>
                    <a:p>
                      <a:pPr algn="ctr">
                        <a:lnSpc>
                          <a:spcPts val="2744"/>
                        </a:lnSpc>
                      </a:pPr>
                      <a:r>
                        <a:rPr lang="en-US" sz="1960">
                          <a:solidFill>
                            <a:srgbClr val="000000"/>
                          </a:solidFill>
                          <a:latin typeface="Faustina"/>
                        </a:rPr>
                        <a:t>  trên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các thông báo liên quan</a:t>
                      </a:r>
                    </a:p>
                    <a:p>
                      <a:pPr algn="ctr">
                        <a:lnSpc>
                          <a:spcPts val="2744"/>
                        </a:lnSpc>
                      </a:pPr>
                      <a:r>
                        <a:rPr lang="en-US" sz="1960">
                          <a:solidFill>
                            <a:srgbClr val="000000"/>
                          </a:solidFill>
                          <a:latin typeface="Faustina"/>
                        </a:rPr>
                        <a:t>  đến tin tức đơn hàng, khuyến mãi hoặc thay đổi số dư của ví shopee của tài</a:t>
                      </a:r>
                    </a:p>
                    <a:p>
                      <a:pPr algn="ctr">
                        <a:lnSpc>
                          <a:spcPts val="2744"/>
                        </a:lnSpc>
                      </a:pPr>
                      <a:r>
                        <a:rPr lang="en-US" sz="1960">
                          <a:solidFill>
                            <a:srgbClr val="000000"/>
                          </a:solidFill>
                          <a:latin typeface="Faustina"/>
                        </a:rPr>
                        <a:t>  khoản đã đăng nhập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7.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5338"/>
                <a:gridCol w="1480986"/>
                <a:gridCol w="1854891"/>
                <a:gridCol w="3522217"/>
                <a:gridCol w="3005849"/>
                <a:gridCol w="2035156"/>
                <a:gridCol w="1557858"/>
                <a:gridCol w="1700700"/>
                <a:gridCol w="1945004"/>
              </a:tblGrid>
              <a:tr h="1292750">
                <a:tc>
                  <a:txBody>
                    <a:bodyPr anchor="t" rtlCol="false"/>
                    <a:lstStyle/>
                    <a:p>
                      <a:pPr algn="ctr">
                        <a:lnSpc>
                          <a:spcPts val="2604"/>
                        </a:lnSpc>
                        <a:defRPr/>
                      </a:pPr>
                      <a:r>
                        <a:rPr lang="en-US" sz="18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92833">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TC022</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Kiểm tra tính năng hỗ trợ</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nhấp chuột vào mục hỗ trợ</a:t>
                      </a:r>
                    </a:p>
                    <a:p>
                      <a:pPr algn="ctr">
                        <a:lnSpc>
                          <a:spcPts val="2604"/>
                        </a:lnSpc>
                      </a:pPr>
                      <a:r>
                        <a:rPr lang="en-US" sz="1860">
                          <a:solidFill>
                            <a:srgbClr val="000000"/>
                          </a:solidFill>
                          <a:latin typeface="Faustina"/>
                        </a:rPr>
                        <a:t>  ở phía trên cùng của trang web</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Mở ra tab mới với nội dung là</a:t>
                      </a:r>
                    </a:p>
                    <a:p>
                      <a:pPr algn="ctr">
                        <a:lnSpc>
                          <a:spcPts val="2604"/>
                        </a:lnSpc>
                      </a:pPr>
                      <a:r>
                        <a:rPr lang="en-US" sz="1860">
                          <a:solidFill>
                            <a:srgbClr val="000000"/>
                          </a:solidFill>
                          <a:latin typeface="Faustina"/>
                        </a:rPr>
                        <a:t>  trung tâm hỗ trợ của shopee</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608117">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TC023</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Kiểm tra tính năng đổi ngôn ngữ</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di chuyển chuột đến vị</a:t>
                      </a:r>
                    </a:p>
                    <a:p>
                      <a:pPr algn="ctr">
                        <a:lnSpc>
                          <a:spcPts val="2604"/>
                        </a:lnSpc>
                      </a:pPr>
                      <a:r>
                        <a:rPr lang="en-US" sz="1860">
                          <a:solidFill>
                            <a:srgbClr val="000000"/>
                          </a:solidFill>
                          <a:latin typeface="Faustina"/>
                        </a:rPr>
                        <a:t>  trí có chữ "tiếng việt".</a:t>
                      </a:r>
                    </a:p>
                    <a:p>
                      <a:pPr algn="ctr">
                        <a:lnSpc>
                          <a:spcPts val="2604"/>
                        </a:lnSpc>
                      </a:pPr>
                      <a:r>
                        <a:rPr lang="en-US" sz="1860">
                          <a:solidFill>
                            <a:srgbClr val="000000"/>
                          </a:solidFill>
                          <a:latin typeface="Faustina"/>
                        </a:rPr>
                        <a:t>  Bước 2: nhấn chọn vào dòng "english</a:t>
                      </a:r>
                    </a:p>
                    <a:p>
                      <a:pPr algn="ctr">
                        <a:lnSpc>
                          <a:spcPts val="2604"/>
                        </a:lnSpc>
                      </a:pPr>
                      <a:r>
                        <a:rPr lang="en-US" sz="1860">
                          <a:solidFill>
                            <a:srgbClr val="000000"/>
                          </a:solidFill>
                          <a:latin typeface="Faustina"/>
                        </a:rPr>
                        <a:t>  Bước 3: kiểm tra nội dung trang web</a:t>
                      </a:r>
                    </a:p>
                    <a:p>
                      <a:pPr algn="ctr">
                        <a:lnSpc>
                          <a:spcPts val="2604"/>
                        </a:lnSpc>
                      </a:pPr>
                      <a:r>
                        <a:rPr lang="en-US" sz="1860">
                          <a:solidFill>
                            <a:srgbClr val="000000"/>
                          </a:solidFill>
                          <a:latin typeface="Faustina"/>
                        </a:rPr>
                        <a:t>  Bước 4:  di chuyển chuột đến vị trí có</a:t>
                      </a:r>
                    </a:p>
                    <a:p>
                      <a:pPr algn="ctr">
                        <a:lnSpc>
                          <a:spcPts val="2604"/>
                        </a:lnSpc>
                      </a:pPr>
                      <a:r>
                        <a:rPr lang="en-US" sz="1860">
                          <a:solidFill>
                            <a:srgbClr val="000000"/>
                          </a:solidFill>
                          <a:latin typeface="Faustina"/>
                        </a:rPr>
                        <a:t>  chữ "english".</a:t>
                      </a:r>
                    </a:p>
                    <a:p>
                      <a:pPr algn="ctr">
                        <a:lnSpc>
                          <a:spcPts val="2604"/>
                        </a:lnSpc>
                      </a:pPr>
                      <a:r>
                        <a:rPr lang="en-US" sz="1860">
                          <a:solidFill>
                            <a:srgbClr val="000000"/>
                          </a:solidFill>
                          <a:latin typeface="Faustina"/>
                        </a:rPr>
                        <a:t>  Bước 5: nhấn chọn vào dòng "tiếng việt".</a:t>
                      </a:r>
                    </a:p>
                    <a:p>
                      <a:pPr algn="ctr">
                        <a:lnSpc>
                          <a:spcPts val="2604"/>
                        </a:lnSpc>
                      </a:pPr>
                      <a:r>
                        <a:rPr lang="en-US" sz="1860">
                          <a:solidFill>
                            <a:srgbClr val="000000"/>
                          </a:solidFill>
                          <a:latin typeface="Faustina"/>
                        </a:rPr>
                        <a:t>  Bước 6: kiểm tra trang web</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Ở bước 3: khi chuyển đổi ngôn ngữ</a:t>
                      </a:r>
                    </a:p>
                    <a:p>
                      <a:pPr algn="ctr">
                        <a:lnSpc>
                          <a:spcPts val="2604"/>
                        </a:lnSpc>
                      </a:pPr>
                      <a:r>
                        <a:rPr lang="en-US" sz="1860">
                          <a:solidFill>
                            <a:srgbClr val="000000"/>
                          </a:solidFill>
                          <a:latin typeface="Faustina"/>
                        </a:rPr>
                        <a:t>  từ tiếng việt sang tiếng anh thì tất cả nội dung trong trang web sẽ được</a:t>
                      </a:r>
                    </a:p>
                    <a:p>
                      <a:pPr algn="ctr">
                        <a:lnSpc>
                          <a:spcPts val="2604"/>
                        </a:lnSpc>
                      </a:pPr>
                      <a:r>
                        <a:rPr lang="en-US" sz="1860">
                          <a:solidFill>
                            <a:srgbClr val="000000"/>
                          </a:solidFill>
                          <a:latin typeface="Faustina"/>
                        </a:rPr>
                        <a:t>  chuyển đổi thành tiếng anh hết.</a:t>
                      </a:r>
                    </a:p>
                    <a:p>
                      <a:pPr algn="ctr">
                        <a:lnSpc>
                          <a:spcPts val="2604"/>
                        </a:lnSpc>
                      </a:pPr>
                      <a:r>
                        <a:rPr lang="en-US" sz="1860">
                          <a:solidFill>
                            <a:srgbClr val="000000"/>
                          </a:solidFill>
                          <a:latin typeface="Faustina"/>
                        </a:rPr>
                        <a:t>  Ở bước 6: khi chuyển đổi ngôn ngữ từu tiếng anh sang tiếng việt thì tất cả</a:t>
                      </a:r>
                    </a:p>
                    <a:p>
                      <a:pPr algn="ctr">
                        <a:lnSpc>
                          <a:spcPts val="2604"/>
                        </a:lnSpc>
                      </a:pPr>
                      <a:r>
                        <a:rPr lang="en-US" sz="1860">
                          <a:solidFill>
                            <a:srgbClr val="000000"/>
                          </a:solidFill>
                          <a:latin typeface="Faustina"/>
                        </a:rPr>
                        <a:t>  nội dung trong trang web sẽ hiển thị về tiếng việt.</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Trang web không được chuyển</a:t>
                      </a:r>
                    </a:p>
                    <a:p>
                      <a:pPr algn="ctr">
                        <a:lnSpc>
                          <a:spcPts val="2184"/>
                        </a:lnSpc>
                      </a:pPr>
                      <a:r>
                        <a:rPr lang="en-US" sz="1560">
                          <a:solidFill>
                            <a:srgbClr val="000000"/>
                          </a:solidFill>
                          <a:latin typeface="Faustina"/>
                        </a:rPr>
                        <a:t>  đổi hoàn toàn sang tiếng Anh</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a:rPr>
                        <a:t>FAIL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93300">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Kiểm tra thông tin cá nhân của tôi</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Nhấp chuột vào dòng chứa ảnh đại</a:t>
                      </a:r>
                    </a:p>
                    <a:p>
                      <a:pPr algn="ctr">
                        <a:lnSpc>
                          <a:spcPts val="2604"/>
                        </a:lnSpc>
                      </a:pPr>
                      <a:r>
                        <a:rPr lang="en-US" sz="1860">
                          <a:solidFill>
                            <a:srgbClr val="000000"/>
                          </a:solidFill>
                          <a:latin typeface="Faustina"/>
                        </a:rPr>
                        <a:t>  diện hoặc tên đăng nhập của tôi ở góc trên, bên phải màn hình</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Trang hiện tại chuyển thành trang</a:t>
                      </a:r>
                    </a:p>
                    <a:p>
                      <a:pPr algn="ctr">
                        <a:lnSpc>
                          <a:spcPts val="2604"/>
                        </a:lnSpc>
                      </a:pPr>
                      <a:r>
                        <a:rPr lang="en-US" sz="1860">
                          <a:solidFill>
                            <a:srgbClr val="000000"/>
                          </a:solidFill>
                          <a:latin typeface="Faustina"/>
                        </a:rPr>
                        <a:t>  thông tin cá nhân của tôi</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8.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249538">
                <a:tc>
                  <a:txBody>
                    <a:bodyPr anchor="t" rtlCol="false"/>
                    <a:lstStyle/>
                    <a:p>
                      <a:pPr algn="ctr">
                        <a:lnSpc>
                          <a:spcPts val="2604"/>
                        </a:lnSpc>
                        <a:defRPr/>
                      </a:pPr>
                      <a:r>
                        <a:rPr lang="en-US" sz="18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913116">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TC025</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Kiểm tra chức năng quay về đầu trang chủ bằng việc nhấp vào biểu tượng</a:t>
                      </a:r>
                    </a:p>
                    <a:p>
                      <a:pPr algn="ctr">
                        <a:lnSpc>
                          <a:spcPts val="2604"/>
                        </a:lnSpc>
                      </a:pPr>
                      <a:r>
                        <a:rPr lang="en-US" sz="1860">
                          <a:solidFill>
                            <a:srgbClr val="000000"/>
                          </a:solidFill>
                          <a:latin typeface="Faustina"/>
                        </a:rPr>
                        <a:t>  shopee ở phía trên, bên phải của màn hình</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kéo thanh cuộn xuống bên</a:t>
                      </a:r>
                    </a:p>
                    <a:p>
                      <a:pPr algn="ctr">
                        <a:lnSpc>
                          <a:spcPts val="2604"/>
                        </a:lnSpc>
                      </a:pPr>
                      <a:r>
                        <a:rPr lang="en-US" sz="1860">
                          <a:solidFill>
                            <a:srgbClr val="000000"/>
                          </a:solidFill>
                          <a:latin typeface="Faustina"/>
                        </a:rPr>
                        <a:t>  dưới hoặc ấn chọnvào 1 item để xuất hiện trang chi tiết sản phẩm</a:t>
                      </a:r>
                    </a:p>
                    <a:p>
                      <a:pPr algn="ctr">
                        <a:lnSpc>
                          <a:spcPts val="2604"/>
                        </a:lnSpc>
                      </a:pPr>
                      <a:r>
                        <a:rPr lang="en-US" sz="1860">
                          <a:solidFill>
                            <a:srgbClr val="000000"/>
                          </a:solidFill>
                          <a:latin typeface="Faustina"/>
                        </a:rPr>
                        <a:t>  Bước 2: nhấp vào biểu tượng Shopee</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Quay trở về trang chủ của shopee</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124346">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TC026</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Tìm kiếm sản phẩm</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"Áo sơ mi nam"</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tại ô tìm kiếm, nhập</a:t>
                      </a:r>
                    </a:p>
                    <a:p>
                      <a:pPr algn="ctr">
                        <a:lnSpc>
                          <a:spcPts val="2604"/>
                        </a:lnSpc>
                      </a:pPr>
                      <a:r>
                        <a:rPr lang="en-US" sz="1860">
                          <a:solidFill>
                            <a:srgbClr val="000000"/>
                          </a:solidFill>
                          <a:latin typeface="Faustina"/>
                        </a:rPr>
                        <a:t>  "Áo sơ mi nam"</a:t>
                      </a:r>
                    </a:p>
                    <a:p>
                      <a:pPr algn="ctr">
                        <a:lnSpc>
                          <a:spcPts val="2604"/>
                        </a:lnSpc>
                      </a:pPr>
                      <a:r>
                        <a:rPr lang="en-US" sz="1860">
                          <a:solidFill>
                            <a:srgbClr val="000000"/>
                          </a:solidFill>
                          <a:latin typeface="Faustina"/>
                        </a:rPr>
                        <a:t>  Bước 2: nhấn phím enter hoặc Nhấp chuột vào biểu tượng kính lúp ở phía góc</a:t>
                      </a:r>
                    </a:p>
                    <a:p>
                      <a:pPr algn="ctr">
                        <a:lnSpc>
                          <a:spcPts val="2604"/>
                        </a:lnSpc>
                      </a:pPr>
                      <a:r>
                        <a:rPr lang="en-US" sz="1860">
                          <a:solidFill>
                            <a:srgbClr val="000000"/>
                          </a:solidFill>
                          <a:latin typeface="Faustina"/>
                        </a:rPr>
                        <a:t>  phải của ô nhập</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Hiển thị danh sách sản phẩm</a:t>
                      </a:r>
                    </a:p>
                    <a:p>
                      <a:pPr algn="ctr">
                        <a:lnSpc>
                          <a:spcPts val="2604"/>
                        </a:lnSpc>
                      </a:pPr>
                      <a:r>
                        <a:rPr lang="en-US" sz="1860">
                          <a:solidFill>
                            <a:srgbClr val="000000"/>
                          </a:solidFill>
                          <a:latin typeface="Faustina"/>
                        </a:rPr>
                        <a:t>  "áo sơ mi" với 1 hàng là 5 sản phẩm và tối đa có 60 bản ghi sản</a:t>
                      </a:r>
                    </a:p>
                    <a:p>
                      <a:pPr algn="ctr">
                        <a:lnSpc>
                          <a:spcPts val="2604"/>
                        </a:lnSpc>
                      </a:pPr>
                      <a:r>
                        <a:rPr lang="en-US" sz="1860">
                          <a:solidFill>
                            <a:srgbClr val="000000"/>
                          </a:solidFill>
                          <a:latin typeface="Faustina"/>
                        </a:rPr>
                        <a:t>  phẩm trong 1 trang.</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79.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310184">
                <a:tc>
                  <a:txBody>
                    <a:bodyPr anchor="t" rtlCol="false"/>
                    <a:lstStyle/>
                    <a:p>
                      <a:pPr algn="ctr">
                        <a:lnSpc>
                          <a:spcPts val="2604"/>
                        </a:lnSpc>
                        <a:defRPr/>
                      </a:pPr>
                      <a:r>
                        <a:rPr lang="en-US" sz="18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158344">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TC027</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Xem thông tin chi tiết sản phẩm</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kéo thanh cuộn xuống bên</a:t>
                      </a:r>
                    </a:p>
                    <a:p>
                      <a:pPr algn="ctr">
                        <a:lnSpc>
                          <a:spcPts val="2604"/>
                        </a:lnSpc>
                      </a:pPr>
                      <a:r>
                        <a:rPr lang="en-US" sz="1860">
                          <a:solidFill>
                            <a:srgbClr val="000000"/>
                          </a:solidFill>
                          <a:latin typeface="Faustina"/>
                        </a:rPr>
                        <a:t>  dưới đến mục "gọi ý ngày hôm nay" hoặc thực hiện thao tác như</a:t>
                      </a:r>
                    </a:p>
                    <a:p>
                      <a:pPr algn="ctr">
                        <a:lnSpc>
                          <a:spcPts val="2604"/>
                        </a:lnSpc>
                      </a:pPr>
                      <a:r>
                        <a:rPr lang="en-US" sz="1860">
                          <a:solidFill>
                            <a:srgbClr val="000000"/>
                          </a:solidFill>
                          <a:latin typeface="Faustina"/>
                        </a:rPr>
                        <a:t>  testcase TC012</a:t>
                      </a:r>
                    </a:p>
                    <a:p>
                      <a:pPr algn="ctr">
                        <a:lnSpc>
                          <a:spcPts val="2604"/>
                        </a:lnSpc>
                      </a:pPr>
                      <a:r>
                        <a:rPr lang="en-US" sz="1860">
                          <a:solidFill>
                            <a:srgbClr val="000000"/>
                          </a:solidFill>
                          <a:latin typeface="Faustina"/>
                        </a:rPr>
                        <a:t>  Bước 2: nhấn chọn 1 sản phẩm bất kỳ</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Hiển thị tảng chi tiết sản phẩm</a:t>
                      </a:r>
                    </a:p>
                    <a:p>
                      <a:pPr algn="ctr">
                        <a:lnSpc>
                          <a:spcPts val="2604"/>
                        </a:lnSpc>
                      </a:pPr>
                      <a:r>
                        <a:rPr lang="en-US" sz="1860">
                          <a:solidFill>
                            <a:srgbClr val="000000"/>
                          </a:solidFill>
                          <a:latin typeface="Faustina"/>
                        </a:rPr>
                        <a:t>  với đầy đủ thông tin của sản phẩm đó ( ảnh, tên, giá, màu sắc, người</a:t>
                      </a:r>
                    </a:p>
                    <a:p>
                      <a:pPr algn="ctr">
                        <a:lnSpc>
                          <a:spcPts val="2604"/>
                        </a:lnSpc>
                      </a:pPr>
                      <a:r>
                        <a:rPr lang="en-US" sz="1860">
                          <a:solidFill>
                            <a:srgbClr val="000000"/>
                          </a:solidFill>
                          <a:latin typeface="Faustina"/>
                        </a:rPr>
                        <a:t>  bán,....)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818471">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TC028</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Thêm sản phẩm vào giỏ hàng</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thực hiện thao tác như</a:t>
                      </a:r>
                    </a:p>
                    <a:p>
                      <a:pPr algn="ctr">
                        <a:lnSpc>
                          <a:spcPts val="2604"/>
                        </a:lnSpc>
                      </a:pPr>
                      <a:r>
                        <a:rPr lang="en-US" sz="1860">
                          <a:solidFill>
                            <a:srgbClr val="000000"/>
                          </a:solidFill>
                          <a:latin typeface="Faustina"/>
                        </a:rPr>
                        <a:t>  testcase TC013.</a:t>
                      </a:r>
                    </a:p>
                    <a:p>
                      <a:pPr algn="ctr">
                        <a:lnSpc>
                          <a:spcPts val="2604"/>
                        </a:lnSpc>
                      </a:pPr>
                      <a:r>
                        <a:rPr lang="en-US" sz="1860">
                          <a:solidFill>
                            <a:srgbClr val="000000"/>
                          </a:solidFill>
                          <a:latin typeface="Faustina"/>
                        </a:rPr>
                        <a:t>  Bước 2: chọn số lượng hàng</a:t>
                      </a:r>
                    </a:p>
                    <a:p>
                      <a:pPr algn="ctr">
                        <a:lnSpc>
                          <a:spcPts val="2604"/>
                        </a:lnSpc>
                      </a:pPr>
                      <a:r>
                        <a:rPr lang="en-US" sz="1860">
                          <a:solidFill>
                            <a:srgbClr val="000000"/>
                          </a:solidFill>
                          <a:latin typeface="Faustina"/>
                        </a:rPr>
                        <a:t>  Bước 3: chọn (màu sắc, kích cỡ, kiểu dáng, phân loại của sản phẩm muốn mua)</a:t>
                      </a:r>
                    </a:p>
                    <a:p>
                      <a:pPr algn="ctr">
                        <a:lnSpc>
                          <a:spcPts val="2604"/>
                        </a:lnSpc>
                      </a:pPr>
                      <a:r>
                        <a:rPr lang="en-US" sz="1860">
                          <a:solidFill>
                            <a:srgbClr val="000000"/>
                          </a:solidFill>
                          <a:latin typeface="Faustina"/>
                        </a:rPr>
                        <a:t>  Bước 4: nhấp chuột vào nút "thêm vào giỏ hàng"</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Hiển thị thông báo: sản phẩm đã</a:t>
                      </a:r>
                    </a:p>
                    <a:p>
                      <a:pPr algn="ctr">
                        <a:lnSpc>
                          <a:spcPts val="2604"/>
                        </a:lnSpc>
                      </a:pPr>
                      <a:r>
                        <a:rPr lang="en-US" sz="1860">
                          <a:solidFill>
                            <a:srgbClr val="000000"/>
                          </a:solidFill>
                          <a:latin typeface="Faustina"/>
                        </a:rPr>
                        <a:t>  được thêm vào giỏ hàng</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3564362" y="0"/>
            <a:ext cx="4723638" cy="4723638"/>
          </a:xfrm>
          <a:custGeom>
            <a:avLst/>
            <a:gdLst/>
            <a:ahLst/>
            <a:cxnLst/>
            <a:rect r="r" b="b" t="t" l="l"/>
            <a:pathLst>
              <a:path h="4723638" w="4723638">
                <a:moveTo>
                  <a:pt x="0" y="0"/>
                </a:moveTo>
                <a:lnTo>
                  <a:pt x="4723638" y="0"/>
                </a:lnTo>
                <a:lnTo>
                  <a:pt x="4723638" y="4723638"/>
                </a:lnTo>
                <a:lnTo>
                  <a:pt x="0" y="4723638"/>
                </a:lnTo>
                <a:lnTo>
                  <a:pt x="0" y="0"/>
                </a:lnTo>
                <a:close/>
              </a:path>
            </a:pathLst>
          </a:custGeom>
          <a:blipFill>
            <a:blip r:embed="rId2"/>
            <a:stretch>
              <a:fillRect l="0" t="0" r="0" b="0"/>
            </a:stretch>
          </a:blipFill>
        </p:spPr>
      </p:sp>
      <p:sp>
        <p:nvSpPr>
          <p:cNvPr name="Freeform 3" id="3"/>
          <p:cNvSpPr/>
          <p:nvPr/>
        </p:nvSpPr>
        <p:spPr>
          <a:xfrm flipH="false" flipV="false" rot="0">
            <a:off x="0" y="5990307"/>
            <a:ext cx="4276916" cy="4276916"/>
          </a:xfrm>
          <a:custGeom>
            <a:avLst/>
            <a:gdLst/>
            <a:ahLst/>
            <a:cxnLst/>
            <a:rect r="r" b="b" t="t" l="l"/>
            <a:pathLst>
              <a:path h="4276916" w="4276916">
                <a:moveTo>
                  <a:pt x="0" y="0"/>
                </a:moveTo>
                <a:lnTo>
                  <a:pt x="4276916" y="0"/>
                </a:lnTo>
                <a:lnTo>
                  <a:pt x="4276916" y="4276916"/>
                </a:lnTo>
                <a:lnTo>
                  <a:pt x="0" y="4276916"/>
                </a:lnTo>
                <a:lnTo>
                  <a:pt x="0" y="0"/>
                </a:lnTo>
                <a:close/>
              </a:path>
            </a:pathLst>
          </a:custGeom>
          <a:blipFill>
            <a:blip r:embed="rId3"/>
            <a:stretch>
              <a:fillRect l="0" t="0" r="0" b="0"/>
            </a:stretch>
          </a:blipFill>
        </p:spPr>
      </p:sp>
      <p:sp>
        <p:nvSpPr>
          <p:cNvPr name="TextBox 4" id="4"/>
          <p:cNvSpPr txBox="true"/>
          <p:nvPr/>
        </p:nvSpPr>
        <p:spPr>
          <a:xfrm rot="0">
            <a:off x="4174741" y="2321831"/>
            <a:ext cx="2973475" cy="794131"/>
          </a:xfrm>
          <a:prstGeom prst="rect">
            <a:avLst/>
          </a:prstGeom>
        </p:spPr>
        <p:txBody>
          <a:bodyPr anchor="t" rtlCol="false" tIns="0" lIns="0" bIns="0" rIns="0">
            <a:spAutoFit/>
          </a:bodyPr>
          <a:lstStyle/>
          <a:p>
            <a:pPr marL="734059" indent="-367030" lvl="1">
              <a:lnSpc>
                <a:spcPts val="6901"/>
              </a:lnSpc>
              <a:buFont typeface="Arial"/>
              <a:buChar char="•"/>
            </a:pPr>
            <a:r>
              <a:rPr lang="en-US" sz="3399">
                <a:solidFill>
                  <a:srgbClr val="000000"/>
                </a:solidFill>
                <a:latin typeface="Glacial Indifference Bold"/>
              </a:rPr>
              <a:t>Giỏ hàng:</a:t>
            </a:r>
          </a:p>
        </p:txBody>
      </p:sp>
      <p:sp>
        <p:nvSpPr>
          <p:cNvPr name="TextBox 5" id="5"/>
          <p:cNvSpPr txBox="true"/>
          <p:nvPr/>
        </p:nvSpPr>
        <p:spPr>
          <a:xfrm rot="0">
            <a:off x="4863833" y="3608288"/>
            <a:ext cx="7346957" cy="4718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Thêm sản phẩm vào giỏ hàng với thông tin đầy đủ</a:t>
            </a:r>
          </a:p>
        </p:txBody>
      </p:sp>
      <p:sp>
        <p:nvSpPr>
          <p:cNvPr name="TextBox 6" id="6"/>
          <p:cNvSpPr txBox="true"/>
          <p:nvPr/>
        </p:nvSpPr>
        <p:spPr>
          <a:xfrm rot="0">
            <a:off x="4691560" y="4991209"/>
            <a:ext cx="8872803" cy="4718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Khách hàng quản lý giỏ hàng (thêm, giảm , xóa sản phẩm)</a:t>
            </a:r>
          </a:p>
        </p:txBody>
      </p:sp>
      <p:sp>
        <p:nvSpPr>
          <p:cNvPr name="TextBox 7" id="7"/>
          <p:cNvSpPr txBox="true"/>
          <p:nvPr/>
        </p:nvSpPr>
        <p:spPr>
          <a:xfrm rot="0">
            <a:off x="4863833" y="6377414"/>
            <a:ext cx="6141047" cy="471805"/>
          </a:xfrm>
          <a:prstGeom prst="rect">
            <a:avLst/>
          </a:prstGeom>
        </p:spPr>
        <p:txBody>
          <a:bodyPr anchor="t" rtlCol="false" tIns="0" lIns="0" bIns="0" rIns="0">
            <a:spAutoFit/>
          </a:bodyPr>
          <a:lstStyle/>
          <a:p>
            <a:pPr algn="ctr">
              <a:lnSpc>
                <a:spcPts val="3919"/>
              </a:lnSpc>
            </a:pPr>
            <a:r>
              <a:rPr lang="en-US" sz="2799">
                <a:solidFill>
                  <a:srgbClr val="000000"/>
                </a:solidFill>
                <a:latin typeface="Faustina"/>
              </a:rPr>
              <a:t>Thực hiện mua đơn hàng trong giỏ hàng</a:t>
            </a:r>
          </a:p>
        </p:txBody>
      </p:sp>
    </p:spTree>
  </p:cSld>
  <p:clrMapOvr>
    <a:masterClrMapping/>
  </p:clrMapOvr>
</p:sld>
</file>

<file path=ppt/slides/slide80.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208075">
                <a:tc>
                  <a:txBody>
                    <a:bodyPr anchor="t" rtlCol="false"/>
                    <a:lstStyle/>
                    <a:p>
                      <a:pPr algn="ctr">
                        <a:lnSpc>
                          <a:spcPts val="2604"/>
                        </a:lnSpc>
                        <a:defRPr/>
                      </a:pPr>
                      <a:r>
                        <a:rPr lang="en-US" sz="18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077319">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TC029</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Kiểm tra thông báo lỗi khi chưa chọn đủ thông tin sản phẩm muôns thêm vào</a:t>
                      </a:r>
                    </a:p>
                    <a:p>
                      <a:pPr algn="ctr">
                        <a:lnSpc>
                          <a:spcPts val="2604"/>
                        </a:lnSpc>
                      </a:pPr>
                      <a:r>
                        <a:rPr lang="en-US" sz="1860">
                          <a:solidFill>
                            <a:srgbClr val="000000"/>
                          </a:solidFill>
                          <a:latin typeface="Faustina"/>
                        </a:rPr>
                        <a:t>  giỏ hàng</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thực hiện thao tác như</a:t>
                      </a:r>
                    </a:p>
                    <a:p>
                      <a:pPr algn="ctr">
                        <a:lnSpc>
                          <a:spcPts val="2604"/>
                        </a:lnSpc>
                      </a:pPr>
                      <a:r>
                        <a:rPr lang="en-US" sz="1860">
                          <a:solidFill>
                            <a:srgbClr val="000000"/>
                          </a:solidFill>
                          <a:latin typeface="Faustina"/>
                        </a:rPr>
                        <a:t>  testcase TC013.</a:t>
                      </a:r>
                    </a:p>
                    <a:p>
                      <a:pPr algn="ctr">
                        <a:lnSpc>
                          <a:spcPts val="2604"/>
                        </a:lnSpc>
                      </a:pPr>
                      <a:r>
                        <a:rPr lang="en-US" sz="1860">
                          <a:solidFill>
                            <a:srgbClr val="000000"/>
                          </a:solidFill>
                          <a:latin typeface="Faustina"/>
                        </a:rPr>
                        <a:t>  Bước 2: nhấp chuột vào nút "thêm vào giỏ hàng"</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Hiển thị thông báo lỗi:  " bạn chưa chọn phân lọai</a:t>
                      </a:r>
                    </a:p>
                    <a:p>
                      <a:pPr algn="ctr">
                        <a:lnSpc>
                          <a:spcPts val="2604"/>
                        </a:lnSpc>
                      </a:pPr>
                      <a:r>
                        <a:rPr lang="en-US" sz="1860">
                          <a:solidFill>
                            <a:srgbClr val="000000"/>
                          </a:solidFill>
                          <a:latin typeface="Faustina"/>
                        </a:rPr>
                        <a:t>  hàng"hoặc " bạn chưa chọn kích thước sản phẩm",....</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001606">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TC030</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Kiểm tra chức năng mua ngay</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thực hiện thao tác như</a:t>
                      </a:r>
                    </a:p>
                    <a:p>
                      <a:pPr algn="ctr">
                        <a:lnSpc>
                          <a:spcPts val="2604"/>
                        </a:lnSpc>
                      </a:pPr>
                      <a:r>
                        <a:rPr lang="en-US" sz="1860">
                          <a:solidFill>
                            <a:srgbClr val="000000"/>
                          </a:solidFill>
                          <a:latin typeface="Faustina"/>
                        </a:rPr>
                        <a:t>  testcase TC013.</a:t>
                      </a:r>
                    </a:p>
                    <a:p>
                      <a:pPr algn="ctr">
                        <a:lnSpc>
                          <a:spcPts val="2604"/>
                        </a:lnSpc>
                      </a:pPr>
                      <a:r>
                        <a:rPr lang="en-US" sz="1860">
                          <a:solidFill>
                            <a:srgbClr val="000000"/>
                          </a:solidFill>
                          <a:latin typeface="Faustina"/>
                        </a:rPr>
                        <a:t>  Bước 2: chọn số lượng hàng</a:t>
                      </a:r>
                    </a:p>
                    <a:p>
                      <a:pPr algn="ctr">
                        <a:lnSpc>
                          <a:spcPts val="2604"/>
                        </a:lnSpc>
                      </a:pPr>
                      <a:r>
                        <a:rPr lang="en-US" sz="1860">
                          <a:solidFill>
                            <a:srgbClr val="000000"/>
                          </a:solidFill>
                          <a:latin typeface="Faustina"/>
                        </a:rPr>
                        <a:t>  Bước 3: chọn (màu sắc, kích cỡ, kiểu dáng, phân loại của sản phẩm muốn mua)</a:t>
                      </a:r>
                    </a:p>
                    <a:p>
                      <a:pPr algn="ctr">
                        <a:lnSpc>
                          <a:spcPts val="2604"/>
                        </a:lnSpc>
                      </a:pPr>
                      <a:r>
                        <a:rPr lang="en-US" sz="1860">
                          <a:solidFill>
                            <a:srgbClr val="000000"/>
                          </a:solidFill>
                          <a:latin typeface="Faustina"/>
                        </a:rPr>
                        <a:t>  Bước 4: nhấp chuột vào nút "mua ngay"</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Chuyển đến trang thanh toán trong</a:t>
                      </a:r>
                    </a:p>
                    <a:p>
                      <a:pPr algn="ctr">
                        <a:lnSpc>
                          <a:spcPts val="2604"/>
                        </a:lnSpc>
                      </a:pPr>
                      <a:r>
                        <a:rPr lang="en-US" sz="1860">
                          <a:solidFill>
                            <a:srgbClr val="000000"/>
                          </a:solidFill>
                          <a:latin typeface="Faustina"/>
                        </a:rPr>
                        <a:t>  mục giỏ hàng của tôi.</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1.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252871">
                <a:tc>
                  <a:txBody>
                    <a:bodyPr anchor="t" rtlCol="false"/>
                    <a:lstStyle/>
                    <a:p>
                      <a:pPr algn="ctr">
                        <a:lnSpc>
                          <a:spcPts val="2604"/>
                        </a:lnSpc>
                        <a:defRPr/>
                      </a:pPr>
                      <a:r>
                        <a:rPr lang="en-US" sz="18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890629">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TC031</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Kiểm tra thông báo lỗi khi chưa chọn đủ thông tin cho sản phẩm muốn mua</a:t>
                      </a:r>
                    </a:p>
                    <a:p>
                      <a:pPr algn="ctr">
                        <a:lnSpc>
                          <a:spcPts val="2604"/>
                        </a:lnSpc>
                      </a:pPr>
                      <a:r>
                        <a:rPr lang="en-US" sz="1860">
                          <a:solidFill>
                            <a:srgbClr val="000000"/>
                          </a:solidFill>
                          <a:latin typeface="Faustina"/>
                        </a:rPr>
                        <a:t>  ngay</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thực hiện thao tác như</a:t>
                      </a:r>
                    </a:p>
                    <a:p>
                      <a:pPr algn="ctr">
                        <a:lnSpc>
                          <a:spcPts val="2604"/>
                        </a:lnSpc>
                      </a:pPr>
                      <a:r>
                        <a:rPr lang="en-US" sz="1860">
                          <a:solidFill>
                            <a:srgbClr val="000000"/>
                          </a:solidFill>
                          <a:latin typeface="Faustina"/>
                        </a:rPr>
                        <a:t>  testcase TC013.</a:t>
                      </a:r>
                    </a:p>
                    <a:p>
                      <a:pPr algn="ctr">
                        <a:lnSpc>
                          <a:spcPts val="2604"/>
                        </a:lnSpc>
                      </a:pPr>
                      <a:r>
                        <a:rPr lang="en-US" sz="1860">
                          <a:solidFill>
                            <a:srgbClr val="000000"/>
                          </a:solidFill>
                          <a:latin typeface="Faustina"/>
                        </a:rPr>
                        <a:t>  Bước 2: nhấp chuột vào nút "mua ngay"</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Hiển thị thông báo:"vui lòng</a:t>
                      </a:r>
                    </a:p>
                    <a:p>
                      <a:pPr algn="ctr">
                        <a:lnSpc>
                          <a:spcPts val="2604"/>
                        </a:lnSpc>
                      </a:pPr>
                      <a:r>
                        <a:rPr lang="en-US" sz="1860">
                          <a:solidFill>
                            <a:srgbClr val="000000"/>
                          </a:solidFill>
                          <a:latin typeface="Faustina"/>
                        </a:rPr>
                        <a:t>  chọn phân loại hàng", "vui lòng chọn kích cỡ, "vui lòng chọn màu</a:t>
                      </a:r>
                    </a:p>
                    <a:p>
                      <a:pPr algn="ctr">
                        <a:lnSpc>
                          <a:spcPts val="2604"/>
                        </a:lnSpc>
                      </a:pPr>
                      <a:r>
                        <a:rPr lang="en-US" sz="1860">
                          <a:solidFill>
                            <a:srgbClr val="000000"/>
                          </a:solidFill>
                          <a:latin typeface="Faustina"/>
                        </a:rPr>
                        <a:t>  sắc",.....</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143500">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TC032</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Xem các đánh giá của người mua khác về sản phẩm</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Bước 1: thực hiện thao tác như</a:t>
                      </a:r>
                    </a:p>
                    <a:p>
                      <a:pPr algn="ctr">
                        <a:lnSpc>
                          <a:spcPts val="2604"/>
                        </a:lnSpc>
                      </a:pPr>
                      <a:r>
                        <a:rPr lang="en-US" sz="1860">
                          <a:solidFill>
                            <a:srgbClr val="000000"/>
                          </a:solidFill>
                          <a:latin typeface="Faustina"/>
                        </a:rPr>
                        <a:t>  testcase TC013</a:t>
                      </a:r>
                    </a:p>
                    <a:p>
                      <a:pPr algn="ctr">
                        <a:lnSpc>
                          <a:spcPts val="2604"/>
                        </a:lnSpc>
                      </a:pPr>
                      <a:r>
                        <a:rPr lang="en-US" sz="1860">
                          <a:solidFill>
                            <a:srgbClr val="000000"/>
                          </a:solidFill>
                          <a:latin typeface="Faustina"/>
                        </a:rPr>
                        <a:t>  Bước 2: kéo xuống bên dưới đến mục " đánh giá sản phẩm"</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Tại đây, Mr.A có thể xem được các</a:t>
                      </a:r>
                    </a:p>
                    <a:p>
                      <a:pPr algn="ctr">
                        <a:lnSpc>
                          <a:spcPts val="2604"/>
                        </a:lnSpc>
                      </a:pPr>
                      <a:r>
                        <a:rPr lang="en-US" sz="1860">
                          <a:solidFill>
                            <a:srgbClr val="000000"/>
                          </a:solidFill>
                          <a:latin typeface="Faustina"/>
                        </a:rPr>
                        <a:t>  đánh giá về sản phẩm từ các người mua khác. </a:t>
                      </a:r>
                    </a:p>
                    <a:p>
                      <a:pPr algn="ctr">
                        <a:lnSpc>
                          <a:spcPts val="2604"/>
                        </a:lnSpc>
                      </a:pPr>
                      <a:r>
                        <a:rPr lang="en-US" sz="1860">
                          <a:solidFill>
                            <a:srgbClr val="000000"/>
                          </a:solidFill>
                          <a:latin typeface="Faustina"/>
                        </a:rPr>
                        <a:t>  Mr.A có thể đọc các đánh giá theo mức độ haì lòng về sản phẩm của khách hàng</a:t>
                      </a:r>
                    </a:p>
                    <a:p>
                      <a:pPr algn="ctr">
                        <a:lnSpc>
                          <a:spcPts val="2604"/>
                        </a:lnSpc>
                      </a:pPr>
                      <a:r>
                        <a:rPr lang="en-US" sz="1860">
                          <a:solidFill>
                            <a:srgbClr val="000000"/>
                          </a:solidFill>
                          <a:latin typeface="Faustina"/>
                        </a:rPr>
                        <a:t>  bằng cách chọn các mức sao mà khách hàng trước đó đã đánh giá</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Trường Sơn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05/02/2024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2.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128143"/>
          <a:ext cx="18288000" cy="6030713"/>
        </p:xfrm>
        <a:graphic>
          <a:graphicData uri="http://schemas.openxmlformats.org/drawingml/2006/table">
            <a:tbl>
              <a:tblPr/>
              <a:tblGrid>
                <a:gridCol w="991764"/>
                <a:gridCol w="1477274"/>
                <a:gridCol w="1850241"/>
                <a:gridCol w="3513387"/>
                <a:gridCol w="3169632"/>
                <a:gridCol w="1858735"/>
                <a:gridCol w="1553953"/>
                <a:gridCol w="1696437"/>
                <a:gridCol w="2176578"/>
              </a:tblGrid>
              <a:tr h="977587">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053126">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TC033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giỏ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chuột vào biểu tượng</a:t>
                      </a:r>
                    </a:p>
                    <a:p>
                      <a:pPr algn="ctr">
                        <a:lnSpc>
                          <a:spcPts val="2744"/>
                        </a:lnSpc>
                      </a:pPr>
                      <a:r>
                        <a:rPr lang="en-US" sz="1960">
                          <a:solidFill>
                            <a:srgbClr val="000000"/>
                          </a:solidFill>
                          <a:latin typeface="Faustina"/>
                        </a:rPr>
                        <a:t>  hình giỏ hàng ở góc trên, bên phải màn hình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trang giỏ hàng với các</a:t>
                      </a:r>
                    </a:p>
                    <a:p>
                      <a:pPr algn="ctr">
                        <a:lnSpc>
                          <a:spcPts val="2744"/>
                        </a:lnSpc>
                      </a:pPr>
                      <a:r>
                        <a:rPr lang="en-US" sz="1960">
                          <a:solidFill>
                            <a:srgbClr val="000000"/>
                          </a:solidFill>
                          <a:latin typeface="Faustina"/>
                        </a:rPr>
                        <a:t>  đơn hàng đã được thêm trước đây( bao gồm những sản phẩm chờ thanh toán và cả</a:t>
                      </a:r>
                    </a:p>
                    <a:p>
                      <a:pPr algn="ctr">
                        <a:lnSpc>
                          <a:spcPts val="2744"/>
                        </a:lnSpc>
                      </a:pPr>
                      <a:r>
                        <a:rPr lang="en-US" sz="1960">
                          <a:solidFill>
                            <a:srgbClr val="000000"/>
                          </a:solidFill>
                          <a:latin typeface="Faustina"/>
                        </a:rPr>
                        <a:t>  các sản phẩm đã hết hiệu lực thanh toán)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Pass</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3.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768034"/>
          <a:ext cx="18288000" cy="4750932"/>
        </p:xfrm>
        <a:graphic>
          <a:graphicData uri="http://schemas.openxmlformats.org/drawingml/2006/table">
            <a:tbl>
              <a:tblPr/>
              <a:tblGrid>
                <a:gridCol w="991764"/>
                <a:gridCol w="1477274"/>
                <a:gridCol w="1850241"/>
                <a:gridCol w="3513387"/>
                <a:gridCol w="2998313"/>
                <a:gridCol w="2030054"/>
                <a:gridCol w="1553953"/>
                <a:gridCol w="1696437"/>
                <a:gridCol w="2176578"/>
              </a:tblGrid>
              <a:tr h="802927">
                <a:tc gridSpan="9">
                  <a:txBody>
                    <a:bodyPr anchor="t" rtlCol="false"/>
                    <a:lstStyle/>
                    <a:p>
                      <a:pPr algn="ctr">
                        <a:lnSpc>
                          <a:spcPts val="3723"/>
                        </a:lnSpc>
                        <a:defRPr/>
                      </a:pPr>
                      <a:r>
                        <a:rPr lang="en-US" sz="2659">
                          <a:solidFill>
                            <a:srgbClr val="000000"/>
                          </a:solidFill>
                          <a:latin typeface="Faustina Bold"/>
                        </a:rPr>
                        <a:t>Thông tin cá nhân của tôi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Thông tin cá nhân của tôi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Thông tin cá nhân của tôi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Thông tin cá nhân của tôi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Thông tin cá nhân của tôi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Thông tin cá nhân của tôi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Thông tin cá nhân của tôi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Thông tin cá nhân của tôi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Thông tin cá nhân của tôi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35820">
                <a:tc gridSpan="9">
                  <a:txBody>
                    <a:bodyPr anchor="t" rtlCol="false"/>
                    <a:lstStyle/>
                    <a:p>
                      <a:pPr algn="ctr">
                        <a:lnSpc>
                          <a:spcPts val="3723"/>
                        </a:lnSpc>
                        <a:defRPr/>
                      </a:pPr>
                      <a:r>
                        <a:rPr lang="en-US" sz="2659">
                          <a:solidFill>
                            <a:srgbClr val="000000"/>
                          </a:solidFill>
                          <a:latin typeface="Faustina Bold"/>
                        </a:rPr>
                        <a:t>Sau khi đăng nhập bằng tài khoản và mật khẩu của mình, mr.A đã vào được trang chủ. Tại trang chủ, mr.A nhấn vào mục có ảnh và tên của mình ở phía trên, góc phải màn hình. </a:t>
                      </a:r>
                      <a:endParaRPr lang="en-US" sz="1100"/>
                    </a:p>
                    <a:p>
                      <a:pPr algn="ctr">
                        <a:lnSpc>
                          <a:spcPts val="3723"/>
                        </a:lnSpc>
                      </a:pPr>
                      <a:r>
                        <a:rPr lang="en-US" sz="2659">
                          <a:solidFill>
                            <a:srgbClr val="000000"/>
                          </a:solidFill>
                          <a:latin typeface="Faustina Bold"/>
                        </a:rPr>
                        <a:t> Trang hiện tại chuyển thành trang thông tin cá nhân của tôi với tab mặc định là tab đơn mua.</a:t>
                      </a:r>
                    </a:p>
                    <a:p>
                      <a:pPr algn="ctr">
                        <a:lnSpc>
                          <a:spcPts val="3723"/>
                        </a:lnSpc>
                      </a:pP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Sau khi đăng nhập bằng tài khoản và mật khẩu của mình, mr.A đã vào được trang chủ. Tại trang chủ, mr.A nhấn vào mục có ảnh và tên của mình ở phía trên, góc phải màn hình. </a:t>
                      </a:r>
                      <a:endParaRPr lang="en-US" sz="1100"/>
                    </a:p>
                    <a:p>
                      <a:pPr algn="ctr">
                        <a:lnSpc>
                          <a:spcPts val="3723"/>
                        </a:lnSpc>
                      </a:pPr>
                      <a:r>
                        <a:rPr lang="en-US" sz="2659">
                          <a:solidFill>
                            <a:srgbClr val="000000"/>
                          </a:solidFill>
                          <a:latin typeface="Faustina Bold"/>
                        </a:rPr>
                        <a:t> Trang hiện tại chuyển thành trang thông tin cá nhân của tôi với tab mặc định là tab đơn mua.</a:t>
                      </a:r>
                    </a:p>
                    <a:p>
                      <a:pPr algn="ctr">
                        <a:lnSpc>
                          <a:spcPts val="3723"/>
                        </a:lnSpc>
                      </a:pP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Sau khi đăng nhập bằng tài khoản và mật khẩu của mình, mr.A đã vào được trang chủ. Tại trang chủ, mr.A nhấn vào mục có ảnh và tên của mình ở phía trên, góc phải màn hình. </a:t>
                      </a:r>
                      <a:endParaRPr lang="en-US" sz="1100"/>
                    </a:p>
                    <a:p>
                      <a:pPr algn="ctr">
                        <a:lnSpc>
                          <a:spcPts val="3723"/>
                        </a:lnSpc>
                      </a:pPr>
                      <a:r>
                        <a:rPr lang="en-US" sz="2659">
                          <a:solidFill>
                            <a:srgbClr val="000000"/>
                          </a:solidFill>
                          <a:latin typeface="Faustina Bold"/>
                        </a:rPr>
                        <a:t> Trang hiện tại chuyển thành trang thông tin cá nhân của tôi với tab mặc định là tab đơn mua.</a:t>
                      </a:r>
                    </a:p>
                    <a:p>
                      <a:pPr algn="ctr">
                        <a:lnSpc>
                          <a:spcPts val="3723"/>
                        </a:lnSpc>
                      </a:pP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Sau khi đăng nhập bằng tài khoản và mật khẩu của mình, mr.A đã vào được trang chủ. Tại trang chủ, mr.A nhấn vào mục có ảnh và tên của mình ở phía trên, góc phải màn hình. </a:t>
                      </a:r>
                      <a:endParaRPr lang="en-US" sz="1100"/>
                    </a:p>
                    <a:p>
                      <a:pPr algn="ctr">
                        <a:lnSpc>
                          <a:spcPts val="3723"/>
                        </a:lnSpc>
                      </a:pPr>
                      <a:r>
                        <a:rPr lang="en-US" sz="2659">
                          <a:solidFill>
                            <a:srgbClr val="000000"/>
                          </a:solidFill>
                          <a:latin typeface="Faustina Bold"/>
                        </a:rPr>
                        <a:t> Trang hiện tại chuyển thành trang thông tin cá nhân của tôi với tab mặc định là tab đơn mua.</a:t>
                      </a:r>
                    </a:p>
                    <a:p>
                      <a:pPr algn="ctr">
                        <a:lnSpc>
                          <a:spcPts val="3723"/>
                        </a:lnSpc>
                      </a:pP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Sau khi đăng nhập bằng tài khoản và mật khẩu của mình, mr.A đã vào được trang chủ. Tại trang chủ, mr.A nhấn vào mục có ảnh và tên của mình ở phía trên, góc phải màn hình. </a:t>
                      </a:r>
                      <a:endParaRPr lang="en-US" sz="1100"/>
                    </a:p>
                    <a:p>
                      <a:pPr algn="ctr">
                        <a:lnSpc>
                          <a:spcPts val="3723"/>
                        </a:lnSpc>
                      </a:pPr>
                      <a:r>
                        <a:rPr lang="en-US" sz="2659">
                          <a:solidFill>
                            <a:srgbClr val="000000"/>
                          </a:solidFill>
                          <a:latin typeface="Faustina Bold"/>
                        </a:rPr>
                        <a:t> Trang hiện tại chuyển thành trang thông tin cá nhân của tôi với tab mặc định là tab đơn mua.</a:t>
                      </a:r>
                    </a:p>
                    <a:p>
                      <a:pPr algn="ctr">
                        <a:lnSpc>
                          <a:spcPts val="3723"/>
                        </a:lnSpc>
                      </a:pP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Sau khi đăng nhập bằng tài khoản và mật khẩu của mình, mr.A đã vào được trang chủ. Tại trang chủ, mr.A nhấn vào mục có ảnh và tên của mình ở phía trên, góc phải màn hình. </a:t>
                      </a:r>
                      <a:endParaRPr lang="en-US" sz="1100"/>
                    </a:p>
                    <a:p>
                      <a:pPr algn="ctr">
                        <a:lnSpc>
                          <a:spcPts val="3723"/>
                        </a:lnSpc>
                      </a:pPr>
                      <a:r>
                        <a:rPr lang="en-US" sz="2659">
                          <a:solidFill>
                            <a:srgbClr val="000000"/>
                          </a:solidFill>
                          <a:latin typeface="Faustina Bold"/>
                        </a:rPr>
                        <a:t> Trang hiện tại chuyển thành trang thông tin cá nhân của tôi với tab mặc định là tab đơn mua.</a:t>
                      </a:r>
                    </a:p>
                    <a:p>
                      <a:pPr algn="ctr">
                        <a:lnSpc>
                          <a:spcPts val="3723"/>
                        </a:lnSpc>
                      </a:pP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Sau khi đăng nhập bằng tài khoản và mật khẩu của mình, mr.A đã vào được trang chủ. Tại trang chủ, mr.A nhấn vào mục có ảnh và tên của mình ở phía trên, góc phải màn hình. </a:t>
                      </a:r>
                      <a:endParaRPr lang="en-US" sz="1100"/>
                    </a:p>
                    <a:p>
                      <a:pPr algn="ctr">
                        <a:lnSpc>
                          <a:spcPts val="3723"/>
                        </a:lnSpc>
                      </a:pPr>
                      <a:r>
                        <a:rPr lang="en-US" sz="2659">
                          <a:solidFill>
                            <a:srgbClr val="000000"/>
                          </a:solidFill>
                          <a:latin typeface="Faustina Bold"/>
                        </a:rPr>
                        <a:t> Trang hiện tại chuyển thành trang thông tin cá nhân của tôi với tab mặc định là tab đơn mua.</a:t>
                      </a:r>
                    </a:p>
                    <a:p>
                      <a:pPr algn="ctr">
                        <a:lnSpc>
                          <a:spcPts val="3723"/>
                        </a:lnSpc>
                      </a:pP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Sau khi đăng nhập bằng tài khoản và mật khẩu của mình, mr.A đã vào được trang chủ. Tại trang chủ, mr.A nhấn vào mục có ảnh và tên của mình ở phía trên, góc phải màn hình. </a:t>
                      </a:r>
                      <a:endParaRPr lang="en-US" sz="1100"/>
                    </a:p>
                    <a:p>
                      <a:pPr algn="ctr">
                        <a:lnSpc>
                          <a:spcPts val="3723"/>
                        </a:lnSpc>
                      </a:pPr>
                      <a:r>
                        <a:rPr lang="en-US" sz="2659">
                          <a:solidFill>
                            <a:srgbClr val="000000"/>
                          </a:solidFill>
                          <a:latin typeface="Faustina Bold"/>
                        </a:rPr>
                        <a:t> Trang hiện tại chuyển thành trang thông tin cá nhân của tôi với tab mặc định là tab đơn mua.</a:t>
                      </a:r>
                    </a:p>
                    <a:p>
                      <a:pPr algn="ctr">
                        <a:lnSpc>
                          <a:spcPts val="3723"/>
                        </a:lnSpc>
                      </a:pP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r>
                        <a:rPr lang="en-US" sz="2659">
                          <a:solidFill>
                            <a:srgbClr val="000000"/>
                          </a:solidFill>
                          <a:latin typeface="Faustina Bold"/>
                        </a:rPr>
                        <a:t>Sau khi đăng nhập bằng tài khoản và mật khẩu của mình, mr.A đã vào được trang chủ. Tại trang chủ, mr.A nhấn vào mục có ảnh và tên của mình ở phía trên, góc phải màn hình. </a:t>
                      </a:r>
                      <a:endParaRPr lang="en-US" sz="1100"/>
                    </a:p>
                    <a:p>
                      <a:pPr algn="ctr">
                        <a:lnSpc>
                          <a:spcPts val="3723"/>
                        </a:lnSpc>
                      </a:pPr>
                      <a:r>
                        <a:rPr lang="en-US" sz="2659">
                          <a:solidFill>
                            <a:srgbClr val="000000"/>
                          </a:solidFill>
                          <a:latin typeface="Faustina Bold"/>
                        </a:rPr>
                        <a:t> Trang hiện tại chuyển thành trang thông tin cá nhân của tôi với tab mặc định là tab đơn mua.</a:t>
                      </a:r>
                    </a:p>
                    <a:p>
                      <a:pPr algn="ctr">
                        <a:lnSpc>
                          <a:spcPts val="3723"/>
                        </a:lnSpc>
                      </a:pP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35820">
                <a:tc gridSpan="9">
                  <a:txBody>
                    <a:bodyPr anchor="t" rtlCol="false"/>
                    <a:lstStyle/>
                    <a:p>
                      <a:pPr algn="ctr">
                        <a:lnSpc>
                          <a:spcPts val="3723"/>
                        </a:lnSpc>
                        <a:defRPr/>
                      </a:pPr>
                      <a:endParaRPr lang="en-US" sz="1100"/>
                    </a:p>
                    <a:p>
                      <a:pPr algn="ctr">
                        <a:lnSpc>
                          <a:spcPts val="3723"/>
                        </a:lnSpc>
                      </a:pPr>
                      <a:r>
                        <a:rPr lang="en-US" sz="2659">
                          <a:solidFill>
                            <a:srgbClr val="000000"/>
                          </a:solidFill>
                          <a:latin typeface="Faustina Bold"/>
                        </a:rPr>
                        <a:t>  Tại trang thông tin cá nhân của tôi, mr.A nhấn vào mục tài khoản của tôi,</a:t>
                      </a:r>
                    </a:p>
                    <a:p>
                      <a:pPr algn="ctr">
                        <a:lnSpc>
                          <a:spcPts val="3723"/>
                        </a:lnSpc>
                      </a:pPr>
                      <a:r>
                        <a:rPr lang="en-US" sz="2659">
                          <a:solidFill>
                            <a:srgbClr val="000000"/>
                          </a:solidFill>
                          <a:latin typeface="Faustina Bold"/>
                        </a:rPr>
                        <a:t>  sẽ hiển thị mục Hồ sơ của tôi</a:t>
                      </a:r>
                    </a:p>
                    <a:p>
                      <a:pPr algn="ctr">
                        <a:lnSpc>
                          <a:spcPts val="3723"/>
                        </a:lnSpc>
                      </a:pPr>
                      <a:r>
                        <a:rPr lang="en-US" sz="2659">
                          <a:solidFill>
                            <a:srgbClr val="000000"/>
                          </a:solidFill>
                          <a:latin typeface="Faustina Bold"/>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endParaRPr lang="en-US" sz="1100"/>
                    </a:p>
                    <a:p>
                      <a:pPr algn="ctr">
                        <a:lnSpc>
                          <a:spcPts val="3723"/>
                        </a:lnSpc>
                      </a:pPr>
                      <a:r>
                        <a:rPr lang="en-US" sz="2659">
                          <a:solidFill>
                            <a:srgbClr val="000000"/>
                          </a:solidFill>
                          <a:latin typeface="Faustina Bold"/>
                        </a:rPr>
                        <a:t>  Tại trang thông tin cá nhân của tôi, mr.A nhấn vào mục tài khoản của tôi,</a:t>
                      </a:r>
                    </a:p>
                    <a:p>
                      <a:pPr algn="ctr">
                        <a:lnSpc>
                          <a:spcPts val="3723"/>
                        </a:lnSpc>
                      </a:pPr>
                      <a:r>
                        <a:rPr lang="en-US" sz="2659">
                          <a:solidFill>
                            <a:srgbClr val="000000"/>
                          </a:solidFill>
                          <a:latin typeface="Faustina Bold"/>
                        </a:rPr>
                        <a:t>  sẽ hiển thị mục Hồ sơ của tôi</a:t>
                      </a:r>
                    </a:p>
                    <a:p>
                      <a:pPr algn="ctr">
                        <a:lnSpc>
                          <a:spcPts val="3723"/>
                        </a:lnSpc>
                      </a:pPr>
                      <a:r>
                        <a:rPr lang="en-US" sz="2659">
                          <a:solidFill>
                            <a:srgbClr val="000000"/>
                          </a:solidFill>
                          <a:latin typeface="Faustina Bold"/>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endParaRPr lang="en-US" sz="1100"/>
                    </a:p>
                    <a:p>
                      <a:pPr algn="ctr">
                        <a:lnSpc>
                          <a:spcPts val="3723"/>
                        </a:lnSpc>
                      </a:pPr>
                      <a:r>
                        <a:rPr lang="en-US" sz="2659">
                          <a:solidFill>
                            <a:srgbClr val="000000"/>
                          </a:solidFill>
                          <a:latin typeface="Faustina Bold"/>
                        </a:rPr>
                        <a:t>  Tại trang thông tin cá nhân của tôi, mr.A nhấn vào mục tài khoản của tôi,</a:t>
                      </a:r>
                    </a:p>
                    <a:p>
                      <a:pPr algn="ctr">
                        <a:lnSpc>
                          <a:spcPts val="3723"/>
                        </a:lnSpc>
                      </a:pPr>
                      <a:r>
                        <a:rPr lang="en-US" sz="2659">
                          <a:solidFill>
                            <a:srgbClr val="000000"/>
                          </a:solidFill>
                          <a:latin typeface="Faustina Bold"/>
                        </a:rPr>
                        <a:t>  sẽ hiển thị mục Hồ sơ của tôi</a:t>
                      </a:r>
                    </a:p>
                    <a:p>
                      <a:pPr algn="ctr">
                        <a:lnSpc>
                          <a:spcPts val="3723"/>
                        </a:lnSpc>
                      </a:pPr>
                      <a:r>
                        <a:rPr lang="en-US" sz="2659">
                          <a:solidFill>
                            <a:srgbClr val="000000"/>
                          </a:solidFill>
                          <a:latin typeface="Faustina Bold"/>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endParaRPr lang="en-US" sz="1100"/>
                    </a:p>
                    <a:p>
                      <a:pPr algn="ctr">
                        <a:lnSpc>
                          <a:spcPts val="3723"/>
                        </a:lnSpc>
                      </a:pPr>
                      <a:r>
                        <a:rPr lang="en-US" sz="2659">
                          <a:solidFill>
                            <a:srgbClr val="000000"/>
                          </a:solidFill>
                          <a:latin typeface="Faustina Bold"/>
                        </a:rPr>
                        <a:t>  Tại trang thông tin cá nhân của tôi, mr.A nhấn vào mục tài khoản của tôi,</a:t>
                      </a:r>
                    </a:p>
                    <a:p>
                      <a:pPr algn="ctr">
                        <a:lnSpc>
                          <a:spcPts val="3723"/>
                        </a:lnSpc>
                      </a:pPr>
                      <a:r>
                        <a:rPr lang="en-US" sz="2659">
                          <a:solidFill>
                            <a:srgbClr val="000000"/>
                          </a:solidFill>
                          <a:latin typeface="Faustina Bold"/>
                        </a:rPr>
                        <a:t>  sẽ hiển thị mục Hồ sơ của tôi</a:t>
                      </a:r>
                    </a:p>
                    <a:p>
                      <a:pPr algn="ctr">
                        <a:lnSpc>
                          <a:spcPts val="3723"/>
                        </a:lnSpc>
                      </a:pPr>
                      <a:r>
                        <a:rPr lang="en-US" sz="2659">
                          <a:solidFill>
                            <a:srgbClr val="000000"/>
                          </a:solidFill>
                          <a:latin typeface="Faustina Bold"/>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endParaRPr lang="en-US" sz="1100"/>
                    </a:p>
                    <a:p>
                      <a:pPr algn="ctr">
                        <a:lnSpc>
                          <a:spcPts val="3723"/>
                        </a:lnSpc>
                      </a:pPr>
                      <a:r>
                        <a:rPr lang="en-US" sz="2659">
                          <a:solidFill>
                            <a:srgbClr val="000000"/>
                          </a:solidFill>
                          <a:latin typeface="Faustina Bold"/>
                        </a:rPr>
                        <a:t>  Tại trang thông tin cá nhân của tôi, mr.A nhấn vào mục tài khoản của tôi,</a:t>
                      </a:r>
                    </a:p>
                    <a:p>
                      <a:pPr algn="ctr">
                        <a:lnSpc>
                          <a:spcPts val="3723"/>
                        </a:lnSpc>
                      </a:pPr>
                      <a:r>
                        <a:rPr lang="en-US" sz="2659">
                          <a:solidFill>
                            <a:srgbClr val="000000"/>
                          </a:solidFill>
                          <a:latin typeface="Faustina Bold"/>
                        </a:rPr>
                        <a:t>  sẽ hiển thị mục Hồ sơ của tôi</a:t>
                      </a:r>
                    </a:p>
                    <a:p>
                      <a:pPr algn="ctr">
                        <a:lnSpc>
                          <a:spcPts val="3723"/>
                        </a:lnSpc>
                      </a:pPr>
                      <a:r>
                        <a:rPr lang="en-US" sz="2659">
                          <a:solidFill>
                            <a:srgbClr val="000000"/>
                          </a:solidFill>
                          <a:latin typeface="Faustina Bold"/>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endParaRPr lang="en-US" sz="1100"/>
                    </a:p>
                    <a:p>
                      <a:pPr algn="ctr">
                        <a:lnSpc>
                          <a:spcPts val="3723"/>
                        </a:lnSpc>
                      </a:pPr>
                      <a:r>
                        <a:rPr lang="en-US" sz="2659">
                          <a:solidFill>
                            <a:srgbClr val="000000"/>
                          </a:solidFill>
                          <a:latin typeface="Faustina Bold"/>
                        </a:rPr>
                        <a:t>  Tại trang thông tin cá nhân của tôi, mr.A nhấn vào mục tài khoản của tôi,</a:t>
                      </a:r>
                    </a:p>
                    <a:p>
                      <a:pPr algn="ctr">
                        <a:lnSpc>
                          <a:spcPts val="3723"/>
                        </a:lnSpc>
                      </a:pPr>
                      <a:r>
                        <a:rPr lang="en-US" sz="2659">
                          <a:solidFill>
                            <a:srgbClr val="000000"/>
                          </a:solidFill>
                          <a:latin typeface="Faustina Bold"/>
                        </a:rPr>
                        <a:t>  sẽ hiển thị mục Hồ sơ của tôi</a:t>
                      </a:r>
                    </a:p>
                    <a:p>
                      <a:pPr algn="ctr">
                        <a:lnSpc>
                          <a:spcPts val="3723"/>
                        </a:lnSpc>
                      </a:pPr>
                      <a:r>
                        <a:rPr lang="en-US" sz="2659">
                          <a:solidFill>
                            <a:srgbClr val="000000"/>
                          </a:solidFill>
                          <a:latin typeface="Faustina Bold"/>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endParaRPr lang="en-US" sz="1100"/>
                    </a:p>
                    <a:p>
                      <a:pPr algn="ctr">
                        <a:lnSpc>
                          <a:spcPts val="3723"/>
                        </a:lnSpc>
                      </a:pPr>
                      <a:r>
                        <a:rPr lang="en-US" sz="2659">
                          <a:solidFill>
                            <a:srgbClr val="000000"/>
                          </a:solidFill>
                          <a:latin typeface="Faustina Bold"/>
                        </a:rPr>
                        <a:t>  Tại trang thông tin cá nhân của tôi, mr.A nhấn vào mục tài khoản của tôi,</a:t>
                      </a:r>
                    </a:p>
                    <a:p>
                      <a:pPr algn="ctr">
                        <a:lnSpc>
                          <a:spcPts val="3723"/>
                        </a:lnSpc>
                      </a:pPr>
                      <a:r>
                        <a:rPr lang="en-US" sz="2659">
                          <a:solidFill>
                            <a:srgbClr val="000000"/>
                          </a:solidFill>
                          <a:latin typeface="Faustina Bold"/>
                        </a:rPr>
                        <a:t>  sẽ hiển thị mục Hồ sơ của tôi</a:t>
                      </a:r>
                    </a:p>
                    <a:p>
                      <a:pPr algn="ctr">
                        <a:lnSpc>
                          <a:spcPts val="3723"/>
                        </a:lnSpc>
                      </a:pPr>
                      <a:r>
                        <a:rPr lang="en-US" sz="2659">
                          <a:solidFill>
                            <a:srgbClr val="000000"/>
                          </a:solidFill>
                          <a:latin typeface="Faustina Bold"/>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endParaRPr lang="en-US" sz="1100"/>
                    </a:p>
                    <a:p>
                      <a:pPr algn="ctr">
                        <a:lnSpc>
                          <a:spcPts val="3723"/>
                        </a:lnSpc>
                      </a:pPr>
                      <a:r>
                        <a:rPr lang="en-US" sz="2659">
                          <a:solidFill>
                            <a:srgbClr val="000000"/>
                          </a:solidFill>
                          <a:latin typeface="Faustina Bold"/>
                        </a:rPr>
                        <a:t>  Tại trang thông tin cá nhân của tôi, mr.A nhấn vào mục tài khoản của tôi,</a:t>
                      </a:r>
                    </a:p>
                    <a:p>
                      <a:pPr algn="ctr">
                        <a:lnSpc>
                          <a:spcPts val="3723"/>
                        </a:lnSpc>
                      </a:pPr>
                      <a:r>
                        <a:rPr lang="en-US" sz="2659">
                          <a:solidFill>
                            <a:srgbClr val="000000"/>
                          </a:solidFill>
                          <a:latin typeface="Faustina Bold"/>
                        </a:rPr>
                        <a:t>  sẽ hiển thị mục Hồ sơ của tôi</a:t>
                      </a:r>
                    </a:p>
                    <a:p>
                      <a:pPr algn="ctr">
                        <a:lnSpc>
                          <a:spcPts val="3723"/>
                        </a:lnSpc>
                      </a:pPr>
                      <a:r>
                        <a:rPr lang="en-US" sz="2659">
                          <a:solidFill>
                            <a:srgbClr val="000000"/>
                          </a:solidFill>
                          <a:latin typeface="Faustina Bold"/>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723"/>
                        </a:lnSpc>
                        <a:defRPr/>
                      </a:pPr>
                      <a:endParaRPr lang="en-US" sz="1100"/>
                    </a:p>
                    <a:p>
                      <a:pPr algn="ctr">
                        <a:lnSpc>
                          <a:spcPts val="3723"/>
                        </a:lnSpc>
                      </a:pPr>
                      <a:r>
                        <a:rPr lang="en-US" sz="2659">
                          <a:solidFill>
                            <a:srgbClr val="000000"/>
                          </a:solidFill>
                          <a:latin typeface="Faustina Bold"/>
                        </a:rPr>
                        <a:t>  Tại trang thông tin cá nhân của tôi, mr.A nhấn vào mục tài khoản của tôi,</a:t>
                      </a:r>
                    </a:p>
                    <a:p>
                      <a:pPr algn="ctr">
                        <a:lnSpc>
                          <a:spcPts val="3723"/>
                        </a:lnSpc>
                      </a:pPr>
                      <a:r>
                        <a:rPr lang="en-US" sz="2659">
                          <a:solidFill>
                            <a:srgbClr val="000000"/>
                          </a:solidFill>
                          <a:latin typeface="Faustina Bold"/>
                        </a:rPr>
                        <a:t>  sẽ hiển thị mục Hồ sơ của tôi</a:t>
                      </a:r>
                    </a:p>
                    <a:p>
                      <a:pPr algn="ctr">
                        <a:lnSpc>
                          <a:spcPts val="3723"/>
                        </a:lnSpc>
                      </a:pPr>
                      <a:r>
                        <a:rPr lang="en-US" sz="2659">
                          <a:solidFill>
                            <a:srgbClr val="000000"/>
                          </a:solidFill>
                          <a:latin typeface="Faustina Bold"/>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4.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208075">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42971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TK100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nhập</a:t>
                      </a:r>
                    </a:p>
                    <a:p>
                      <a:pPr algn="ctr">
                        <a:lnSpc>
                          <a:spcPts val="2744"/>
                        </a:lnSpc>
                      </a:pPr>
                      <a:r>
                        <a:rPr lang="en-US" sz="1960">
                          <a:solidFill>
                            <a:srgbClr val="000000"/>
                          </a:solidFill>
                          <a:latin typeface="Faustina"/>
                        </a:rPr>
                        <a:t>  tên đăng nhập không hợp lệ</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Tên đăng nhập: sonnt%%</a:t>
                      </a:r>
                    </a:p>
                    <a:p>
                      <a:pPr algn="ctr">
                        <a:lnSpc>
                          <a:spcPts val="2744"/>
                        </a:lnSpc>
                      </a:pPr>
                      <a:r>
                        <a:rPr lang="en-US" sz="1960">
                          <a:solidFill>
                            <a:srgbClr val="000000"/>
                          </a:solidFill>
                          <a:latin typeface="Faustina"/>
                        </a:rPr>
                        <a:t>  Tên: son</a:t>
                      </a:r>
                    </a:p>
                    <a:p>
                      <a:pPr algn="ctr">
                        <a:lnSpc>
                          <a:spcPts val="2744"/>
                        </a:lnSpc>
                      </a:pPr>
                      <a:r>
                        <a:rPr lang="en-US" sz="1960">
                          <a:solidFill>
                            <a:srgbClr val="000000"/>
                          </a:solidFill>
                          <a:latin typeface="Faustina"/>
                        </a:rPr>
                        <a:t>  Số điện thoại: 0837373998</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đăng nhập tài khoản(Google,</a:t>
                      </a:r>
                    </a:p>
                    <a:p>
                      <a:pPr algn="ctr">
                        <a:lnSpc>
                          <a:spcPts val="2744"/>
                        </a:lnSpc>
                      </a:pPr>
                      <a:r>
                        <a:rPr lang="en-US" sz="1960">
                          <a:solidFill>
                            <a:srgbClr val="000000"/>
                          </a:solidFill>
                          <a:latin typeface="Faustina"/>
                        </a:rPr>
                        <a:t>  Facebook account hoặc tài khoản Shopee)</a:t>
                      </a:r>
                    </a:p>
                    <a:p>
                      <a:pPr algn="ctr">
                        <a:lnSpc>
                          <a:spcPts val="2744"/>
                        </a:lnSpc>
                      </a:pPr>
                      <a:r>
                        <a:rPr lang="en-US" sz="1960">
                          <a:solidFill>
                            <a:srgbClr val="000000"/>
                          </a:solidFill>
                          <a:latin typeface="Faustina"/>
                        </a:rPr>
                        <a:t>  Bước 2: nhấp chuột vào tên tài khoản phía trên bên phải của trang web</a:t>
                      </a:r>
                    </a:p>
                    <a:p>
                      <a:pPr algn="ctr">
                        <a:lnSpc>
                          <a:spcPts val="2744"/>
                        </a:lnSpc>
                      </a:pPr>
                      <a:r>
                        <a:rPr lang="en-US" sz="1960">
                          <a:solidFill>
                            <a:srgbClr val="000000"/>
                          </a:solidFill>
                          <a:latin typeface="Faustina"/>
                        </a:rPr>
                        <a:t>  &gt;&gt;&gt; chọn mục Tài khoản của tôi &gt;&gt;&gt; chọn Hồ sơ</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Người dùng nhập tên</a:t>
                      </a:r>
                    </a:p>
                    <a:p>
                      <a:pPr algn="ctr">
                        <a:lnSpc>
                          <a:spcPts val="2744"/>
                        </a:lnSpc>
                      </a:pPr>
                      <a:r>
                        <a:rPr lang="en-US" sz="1960">
                          <a:solidFill>
                            <a:srgbClr val="000000"/>
                          </a:solidFill>
                          <a:latin typeface="Faustina"/>
                        </a:rPr>
                        <a:t>  đúng quy định </a:t>
                      </a:r>
                    </a:p>
                    <a:p>
                      <a:pPr algn="ctr">
                        <a:lnSpc>
                          <a:spcPts val="2744"/>
                        </a:lnSpc>
                      </a:pPr>
                      <a:r>
                        <a:rPr lang="en-US" sz="1960">
                          <a:solidFill>
                            <a:srgbClr val="000000"/>
                          </a:solidFill>
                          <a:latin typeface="Faustina"/>
                        </a:rPr>
                        <a:t>  Nút Lưu được vô hiệu hóa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 </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649215">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TK101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tên bỏ</a:t>
                      </a:r>
                    </a:p>
                    <a:p>
                      <a:pPr algn="ctr">
                        <a:lnSpc>
                          <a:spcPts val="2744"/>
                        </a:lnSpc>
                      </a:pPr>
                      <a:r>
                        <a:rPr lang="en-US" sz="1960">
                          <a:solidFill>
                            <a:srgbClr val="000000"/>
                          </a:solidFill>
                          <a:latin typeface="Faustina"/>
                        </a:rPr>
                        <a:t>  trống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Tên đăng nhập: sonnt</a:t>
                      </a:r>
                    </a:p>
                    <a:p>
                      <a:pPr algn="ctr">
                        <a:lnSpc>
                          <a:spcPts val="2744"/>
                        </a:lnSpc>
                      </a:pPr>
                      <a:r>
                        <a:rPr lang="en-US" sz="1960">
                          <a:solidFill>
                            <a:srgbClr val="000000"/>
                          </a:solidFill>
                          <a:latin typeface="Faustina"/>
                        </a:rPr>
                        <a:t>  Tên:(bỏ trống hoặc nhập khoảng cách)</a:t>
                      </a:r>
                    </a:p>
                    <a:p>
                      <a:pPr algn="ctr">
                        <a:lnSpc>
                          <a:spcPts val="2744"/>
                        </a:lnSpc>
                      </a:pPr>
                      <a:r>
                        <a:rPr lang="en-US" sz="1960">
                          <a:solidFill>
                            <a:srgbClr val="000000"/>
                          </a:solidFill>
                          <a:latin typeface="Faustina"/>
                        </a:rPr>
                        <a:t>  Số điện thoại: 0837373998</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TK100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Vui lòng nhập tên</a:t>
                      </a:r>
                    </a:p>
                    <a:p>
                      <a:pPr algn="ctr">
                        <a:lnSpc>
                          <a:spcPts val="2744"/>
                        </a:lnSpc>
                      </a:pPr>
                      <a:r>
                        <a:rPr lang="en-US" sz="1960">
                          <a:solidFill>
                            <a:srgbClr val="000000"/>
                          </a:solidFill>
                          <a:latin typeface="Faustina"/>
                        </a:rPr>
                        <a:t>  Nút lưu sẽ bị vô hiệu hóa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 </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5.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46650"/>
                <a:gridCol w="1532159"/>
                <a:gridCol w="1905126"/>
                <a:gridCol w="3568272"/>
                <a:gridCol w="3053198"/>
                <a:gridCol w="2084939"/>
                <a:gridCol w="1608838"/>
                <a:gridCol w="1751322"/>
                <a:gridCol w="1737496"/>
              </a:tblGrid>
              <a:tr h="582590">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1076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TK102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thống báo lỗi khi nhập</a:t>
                      </a:r>
                    </a:p>
                    <a:p>
                      <a:pPr algn="ctr">
                        <a:lnSpc>
                          <a:spcPts val="2744"/>
                        </a:lnSpc>
                      </a:pPr>
                      <a:r>
                        <a:rPr lang="en-US" sz="1960">
                          <a:solidFill>
                            <a:srgbClr val="000000"/>
                          </a:solidFill>
                          <a:latin typeface="Faustina"/>
                        </a:rPr>
                        <a:t>  số điện thoại không đúng định dạng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Tên đăng nhập: sonnt</a:t>
                      </a:r>
                    </a:p>
                    <a:p>
                      <a:pPr algn="ctr">
                        <a:lnSpc>
                          <a:spcPts val="2744"/>
                        </a:lnSpc>
                      </a:pPr>
                      <a:r>
                        <a:rPr lang="en-US" sz="1960">
                          <a:solidFill>
                            <a:srgbClr val="000000"/>
                          </a:solidFill>
                          <a:latin typeface="Faustina"/>
                        </a:rPr>
                        <a:t>  Tên: son</a:t>
                      </a:r>
                    </a:p>
                    <a:p>
                      <a:pPr algn="ctr">
                        <a:lnSpc>
                          <a:spcPts val="2744"/>
                        </a:lnSpc>
                      </a:pPr>
                      <a:r>
                        <a:rPr lang="en-US" sz="1960">
                          <a:solidFill>
                            <a:srgbClr val="000000"/>
                          </a:solidFill>
                          <a:latin typeface="Faustina"/>
                        </a:rPr>
                        <a:t>  Số điện thoại: 08373739983(hoặc để trống)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TK100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Người đùng nhập đúng</a:t>
                      </a:r>
                    </a:p>
                    <a:p>
                      <a:pPr algn="ctr">
                        <a:lnSpc>
                          <a:spcPts val="2744"/>
                        </a:lnSpc>
                      </a:pPr>
                      <a:r>
                        <a:rPr lang="en-US" sz="1960">
                          <a:solidFill>
                            <a:srgbClr val="000000"/>
                          </a:solidFill>
                          <a:latin typeface="Faustina"/>
                        </a:rPr>
                        <a:t>  định dạng số điện thoại</a:t>
                      </a:r>
                    </a:p>
                    <a:p>
                      <a:pPr algn="ctr">
                        <a:lnSpc>
                          <a:spcPts val="2744"/>
                        </a:lnSpc>
                      </a:pPr>
                      <a:r>
                        <a:rPr lang="en-US" sz="1960">
                          <a:solidFill>
                            <a:srgbClr val="000000"/>
                          </a:solidFill>
                          <a:latin typeface="Faustina"/>
                        </a:rPr>
                        <a:t>  Nút Tiếp theo bị vô hiệu hóa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50324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TK103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chọn</a:t>
                      </a:r>
                    </a:p>
                    <a:p>
                      <a:pPr algn="ctr">
                        <a:lnSpc>
                          <a:spcPts val="2744"/>
                        </a:lnSpc>
                      </a:pPr>
                      <a:r>
                        <a:rPr lang="en-US" sz="1960">
                          <a:solidFill>
                            <a:srgbClr val="000000"/>
                          </a:solidFill>
                          <a:latin typeface="Faustina"/>
                        </a:rPr>
                        <a:t>  ngày sinh không hợp lệ</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Tên đăng nhập: sonnt</a:t>
                      </a:r>
                    </a:p>
                    <a:p>
                      <a:pPr algn="ctr">
                        <a:lnSpc>
                          <a:spcPts val="2744"/>
                        </a:lnSpc>
                      </a:pPr>
                      <a:r>
                        <a:rPr lang="en-US" sz="1960">
                          <a:solidFill>
                            <a:srgbClr val="000000"/>
                          </a:solidFill>
                          <a:latin typeface="Faustina"/>
                        </a:rPr>
                        <a:t>  Tên: son</a:t>
                      </a:r>
                    </a:p>
                    <a:p>
                      <a:pPr algn="ctr">
                        <a:lnSpc>
                          <a:spcPts val="2744"/>
                        </a:lnSpc>
                      </a:pPr>
                      <a:r>
                        <a:rPr lang="en-US" sz="1960">
                          <a:solidFill>
                            <a:srgbClr val="000000"/>
                          </a:solidFill>
                          <a:latin typeface="Faustina"/>
                        </a:rPr>
                        <a:t>  Số điện thoại: 0837373998</a:t>
                      </a:r>
                    </a:p>
                    <a:p>
                      <a:pPr algn="ctr">
                        <a:lnSpc>
                          <a:spcPts val="2744"/>
                        </a:lnSpc>
                      </a:pPr>
                      <a:r>
                        <a:rPr lang="en-US" sz="1960">
                          <a:solidFill>
                            <a:srgbClr val="000000"/>
                          </a:solidFill>
                          <a:latin typeface="Faustina"/>
                        </a:rPr>
                        <a:t>  Ngày sinh: 31 tháng 2 năm 2004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TK100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người dùng chọn ngày</a:t>
                      </a:r>
                    </a:p>
                    <a:p>
                      <a:pPr algn="ctr">
                        <a:lnSpc>
                          <a:spcPts val="2744"/>
                        </a:lnSpc>
                      </a:pPr>
                      <a:r>
                        <a:rPr lang="en-US" sz="1960">
                          <a:solidFill>
                            <a:srgbClr val="000000"/>
                          </a:solidFill>
                          <a:latin typeface="Faustina"/>
                        </a:rPr>
                        <a:t>  không đúng thực tế và không lưu dữ liệu ngày sinh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Sai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FAIL</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39041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TK104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Thay đổi thông tin tài khoản </a:t>
                      </a:r>
                    </a:p>
                    <a:p>
                      <a:pPr algn="ctr">
                        <a:lnSpc>
                          <a:spcPts val="2744"/>
                        </a:lnSpc>
                      </a:pPr>
                      <a:r>
                        <a:rPr lang="en-US" sz="1960">
                          <a:solidFill>
                            <a:srgbClr val="000000"/>
                          </a:solidFill>
                          <a:latin typeface="Faustina"/>
                        </a:rPr>
                        <a:t>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Tên đăng nhập: sonnt</a:t>
                      </a:r>
                    </a:p>
                    <a:p>
                      <a:pPr algn="ctr">
                        <a:lnSpc>
                          <a:spcPts val="2604"/>
                        </a:lnSpc>
                      </a:pPr>
                      <a:r>
                        <a:rPr lang="en-US" sz="1860">
                          <a:solidFill>
                            <a:srgbClr val="000000"/>
                          </a:solidFill>
                          <a:latin typeface="Faustina"/>
                        </a:rPr>
                        <a:t>  Tên: son</a:t>
                      </a:r>
                    </a:p>
                    <a:p>
                      <a:pPr algn="ctr">
                        <a:lnSpc>
                          <a:spcPts val="2604"/>
                        </a:lnSpc>
                      </a:pPr>
                      <a:r>
                        <a:rPr lang="en-US" sz="1860">
                          <a:solidFill>
                            <a:srgbClr val="000000"/>
                          </a:solidFill>
                          <a:latin typeface="Faustina"/>
                        </a:rPr>
                        <a:t>  Số điện thoại: 0837373998</a:t>
                      </a:r>
                    </a:p>
                    <a:p>
                      <a:pPr algn="ctr">
                        <a:lnSpc>
                          <a:spcPts val="2604"/>
                        </a:lnSpc>
                      </a:pPr>
                      <a:r>
                        <a:rPr lang="en-US" sz="1860">
                          <a:solidFill>
                            <a:srgbClr val="000000"/>
                          </a:solidFill>
                          <a:latin typeface="Faustina"/>
                        </a:rPr>
                        <a:t>  Ngày sinh: 27 tháng 9 năm 2004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TK100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Lưu thông tin người dùng đã nhập</a:t>
                      </a:r>
                    </a:p>
                    <a:p>
                      <a:pPr algn="ctr">
                        <a:lnSpc>
                          <a:spcPts val="2744"/>
                        </a:lnSpc>
                      </a:pPr>
                      <a:r>
                        <a:rPr lang="en-US" sz="1960">
                          <a:solidFill>
                            <a:srgbClr val="000000"/>
                          </a:solidFill>
                          <a:latin typeface="Faustina"/>
                        </a:rPr>
                        <a:t>  và thông báo "Cập nhập hồ sơ" kèm theo tích xanh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Đúng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Minh Tuấn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01/02/2024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6.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216499"/>
                <a:gridCol w="1510928"/>
                <a:gridCol w="1883895"/>
                <a:gridCol w="3547041"/>
                <a:gridCol w="3031967"/>
                <a:gridCol w="2063708"/>
                <a:gridCol w="1587607"/>
                <a:gridCol w="1730091"/>
                <a:gridCol w="1716264"/>
              </a:tblGrid>
              <a:tr h="1001988">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41740">
                <a:tc gridSpan="9">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ngân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ngân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ngân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ngân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ngân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ngân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ngân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ngân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ngân hàng</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2070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TK201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giao diện tab ngân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Trang ngân hàng được hiển thị</a:t>
                      </a:r>
                    </a:p>
                    <a:p>
                      <a:pPr algn="ctr">
                        <a:lnSpc>
                          <a:spcPts val="2744"/>
                        </a:lnSpc>
                      </a:pPr>
                      <a:r>
                        <a:rPr lang="en-US" sz="1960">
                          <a:solidFill>
                            <a:srgbClr val="000000"/>
                          </a:solidFill>
                          <a:latin typeface="Faustina"/>
                        </a:rPr>
                        <a:t>  theo đúng thiết kế của mockup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622572">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TK202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Thêm thẻ ghi nợ mới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Số thẻ: "1000 0000 0000</a:t>
                      </a:r>
                    </a:p>
                    <a:p>
                      <a:pPr algn="ctr">
                        <a:lnSpc>
                          <a:spcPts val="2744"/>
                        </a:lnSpc>
                      </a:pPr>
                      <a:r>
                        <a:rPr lang="en-US" sz="1960">
                          <a:solidFill>
                            <a:srgbClr val="000000"/>
                          </a:solidFill>
                          <a:latin typeface="Faustina"/>
                        </a:rPr>
                        <a:t>  0001"</a:t>
                      </a:r>
                    </a:p>
                    <a:p>
                      <a:pPr algn="ctr">
                        <a:lnSpc>
                          <a:spcPts val="2744"/>
                        </a:lnSpc>
                      </a:pPr>
                      <a:r>
                        <a:rPr lang="en-US" sz="1960">
                          <a:solidFill>
                            <a:srgbClr val="000000"/>
                          </a:solidFill>
                          <a:latin typeface="Faustina"/>
                        </a:rPr>
                        <a:t>  ngày hết hạn"30/01/2030"</a:t>
                      </a:r>
                    </a:p>
                    <a:p>
                      <a:pPr algn="ctr">
                        <a:lnSpc>
                          <a:spcPts val="2744"/>
                        </a:lnSpc>
                      </a:pPr>
                      <a:r>
                        <a:rPr lang="en-US" sz="1960">
                          <a:solidFill>
                            <a:srgbClr val="000000"/>
                          </a:solidFill>
                          <a:latin typeface="Faustina"/>
                        </a:rPr>
                        <a:t>  mã số CVV: "1234"</a:t>
                      </a:r>
                    </a:p>
                    <a:p>
                      <a:pPr algn="ctr">
                        <a:lnSpc>
                          <a:spcPts val="2744"/>
                        </a:lnSpc>
                      </a:pPr>
                      <a:r>
                        <a:rPr lang="en-US" sz="1960">
                          <a:solidFill>
                            <a:srgbClr val="000000"/>
                          </a:solidFill>
                          <a:latin typeface="Faustina"/>
                        </a:rPr>
                        <a:t>  Họ tên chủ thẻ:"Mr A"</a:t>
                      </a:r>
                    </a:p>
                    <a:p>
                      <a:pPr algn="ctr">
                        <a:lnSpc>
                          <a:spcPts val="2744"/>
                        </a:lnSpc>
                      </a:pPr>
                      <a:r>
                        <a:rPr lang="en-US" sz="1960">
                          <a:solidFill>
                            <a:srgbClr val="000000"/>
                          </a:solidFill>
                          <a:latin typeface="Faustina"/>
                        </a:rPr>
                        <a:t>  Địa chỉ:"Công viên phần mềm quang trung"</a:t>
                      </a:r>
                    </a:p>
                    <a:p>
                      <a:pPr algn="ctr">
                        <a:lnSpc>
                          <a:spcPts val="2744"/>
                        </a:lnSpc>
                      </a:pPr>
                      <a:r>
                        <a:rPr lang="en-US" sz="1960">
                          <a:solidFill>
                            <a:srgbClr val="000000"/>
                          </a:solidFill>
                          <a:latin typeface="Faustina"/>
                        </a:rPr>
                        <a:t>  mã bưu chính:"700000"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nút " thêm</a:t>
                      </a:r>
                    </a:p>
                    <a:p>
                      <a:pPr algn="ctr">
                        <a:lnSpc>
                          <a:spcPts val="2744"/>
                        </a:lnSpc>
                      </a:pPr>
                      <a:r>
                        <a:rPr lang="en-US" sz="1960">
                          <a:solidFill>
                            <a:srgbClr val="000000"/>
                          </a:solidFill>
                          <a:latin typeface="Faustina"/>
                        </a:rPr>
                        <a:t>  thẻ mới" ở mục thẻ ghi nợ/ thẻ tín dụng</a:t>
                      </a:r>
                    </a:p>
                    <a:p>
                      <a:pPr algn="ctr">
                        <a:lnSpc>
                          <a:spcPts val="2744"/>
                        </a:lnSpc>
                      </a:pPr>
                      <a:r>
                        <a:rPr lang="en-US" sz="1960">
                          <a:solidFill>
                            <a:srgbClr val="000000"/>
                          </a:solidFill>
                          <a:latin typeface="Faustina"/>
                        </a:rPr>
                        <a:t>  Bước 2: nhập các thông tin của thẻ</a:t>
                      </a:r>
                    </a:p>
                    <a:p>
                      <a:pPr algn="ctr">
                        <a:lnSpc>
                          <a:spcPts val="2744"/>
                        </a:lnSpc>
                      </a:pPr>
                      <a:r>
                        <a:rPr lang="en-US" sz="1960">
                          <a:solidFill>
                            <a:srgbClr val="000000"/>
                          </a:solidFill>
                          <a:latin typeface="Faustina"/>
                        </a:rPr>
                        <a:t>  Bước 3: nhấn nút submit</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thẻ được liên kế thành</a:t>
                      </a:r>
                    </a:p>
                    <a:p>
                      <a:pPr algn="ctr">
                        <a:lnSpc>
                          <a:spcPts val="2744"/>
                        </a:lnSpc>
                      </a:pPr>
                      <a:r>
                        <a:rPr lang="en-US" sz="1960">
                          <a:solidFill>
                            <a:srgbClr val="000000"/>
                          </a:solidFill>
                          <a:latin typeface="Faustina"/>
                        </a:rPr>
                        <a:t>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7.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001988">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219983">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TK203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bỏ trống thông tin thẻ hoặc nhập sai mã thẻ</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Số thẻ: "1000 0000 "</a:t>
                      </a:r>
                    </a:p>
                    <a:p>
                      <a:pPr algn="ctr">
                        <a:lnSpc>
                          <a:spcPts val="2744"/>
                        </a:lnSpc>
                      </a:pPr>
                      <a:r>
                        <a:rPr lang="en-US" sz="1960">
                          <a:solidFill>
                            <a:srgbClr val="000000"/>
                          </a:solidFill>
                          <a:latin typeface="Faustina"/>
                        </a:rPr>
                        <a:t>  ngày hết hạn"30/01/2030"</a:t>
                      </a:r>
                    </a:p>
                    <a:p>
                      <a:pPr algn="ctr">
                        <a:lnSpc>
                          <a:spcPts val="2744"/>
                        </a:lnSpc>
                      </a:pPr>
                      <a:r>
                        <a:rPr lang="en-US" sz="1960">
                          <a:solidFill>
                            <a:srgbClr val="000000"/>
                          </a:solidFill>
                          <a:latin typeface="Faustina"/>
                        </a:rPr>
                        <a:t>  mã số CVV: "1234"</a:t>
                      </a:r>
                    </a:p>
                    <a:p>
                      <a:pPr algn="ctr">
                        <a:lnSpc>
                          <a:spcPts val="2744"/>
                        </a:lnSpc>
                      </a:pPr>
                      <a:r>
                        <a:rPr lang="en-US" sz="1960">
                          <a:solidFill>
                            <a:srgbClr val="000000"/>
                          </a:solidFill>
                          <a:latin typeface="Faustina"/>
                        </a:rPr>
                        <a:t>  Họ tên chủ thẻ:"Mr A"</a:t>
                      </a:r>
                    </a:p>
                    <a:p>
                      <a:pPr algn="ctr">
                        <a:lnSpc>
                          <a:spcPts val="2744"/>
                        </a:lnSpc>
                      </a:pPr>
                      <a:r>
                        <a:rPr lang="en-US" sz="1960">
                          <a:solidFill>
                            <a:srgbClr val="000000"/>
                          </a:solidFill>
                          <a:latin typeface="Faustina"/>
                        </a:rPr>
                        <a:t>  Địa chỉ:"Công viên phần mềm quang trung"</a:t>
                      </a:r>
                    </a:p>
                    <a:p>
                      <a:pPr algn="ctr">
                        <a:lnSpc>
                          <a:spcPts val="2744"/>
                        </a:lnSpc>
                      </a:pPr>
                      <a:r>
                        <a:rPr lang="en-US" sz="1960">
                          <a:solidFill>
                            <a:srgbClr val="000000"/>
                          </a:solidFill>
                          <a:latin typeface="Faustina"/>
                        </a:rPr>
                        <a:t>  mã bưu chính:"700000"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nút " thêm</a:t>
                      </a:r>
                    </a:p>
                    <a:p>
                      <a:pPr algn="ctr">
                        <a:lnSpc>
                          <a:spcPts val="2744"/>
                        </a:lnSpc>
                      </a:pPr>
                      <a:r>
                        <a:rPr lang="en-US" sz="1960">
                          <a:solidFill>
                            <a:srgbClr val="000000"/>
                          </a:solidFill>
                          <a:latin typeface="Faustina"/>
                        </a:rPr>
                        <a:t>  thẻ mới"</a:t>
                      </a:r>
                    </a:p>
                    <a:p>
                      <a:pPr algn="ctr">
                        <a:lnSpc>
                          <a:spcPts val="2744"/>
                        </a:lnSpc>
                      </a:pPr>
                      <a:r>
                        <a:rPr lang="en-US" sz="1960">
                          <a:solidFill>
                            <a:srgbClr val="000000"/>
                          </a:solidFill>
                          <a:latin typeface="Faustina"/>
                        </a:rPr>
                        <a:t>  Bước 2: nhập các thông tin của thẻ</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Với các trường dữ liệu bị bỏ</a:t>
                      </a:r>
                    </a:p>
                    <a:p>
                      <a:pPr algn="ctr">
                        <a:lnSpc>
                          <a:spcPts val="2744"/>
                        </a:lnSpc>
                      </a:pPr>
                      <a:r>
                        <a:rPr lang="en-US" sz="1960">
                          <a:solidFill>
                            <a:srgbClr val="000000"/>
                          </a:solidFill>
                          <a:latin typeface="Faustina"/>
                        </a:rPr>
                        <a:t>  trống sẽ hiển thị thông báo : không được để trống thông tin.</a:t>
                      </a:r>
                    </a:p>
                    <a:p>
                      <a:pPr algn="ctr">
                        <a:lnSpc>
                          <a:spcPts val="2744"/>
                        </a:lnSpc>
                      </a:pPr>
                      <a:r>
                        <a:rPr lang="en-US" sz="1960">
                          <a:solidFill>
                            <a:srgbClr val="000000"/>
                          </a:solidFill>
                          <a:latin typeface="Faustina"/>
                        </a:rPr>
                        <a:t>  Nút submit bị khóa, không thể sử dụng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065029">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TK204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Xóa thẻ ghi nợ</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Chọn thẻ tín dụng / ghi</a:t>
                      </a:r>
                    </a:p>
                    <a:p>
                      <a:pPr algn="ctr">
                        <a:lnSpc>
                          <a:spcPts val="2744"/>
                        </a:lnSpc>
                      </a:pPr>
                      <a:r>
                        <a:rPr lang="en-US" sz="1960">
                          <a:solidFill>
                            <a:srgbClr val="000000"/>
                          </a:solidFill>
                          <a:latin typeface="Faustina"/>
                        </a:rPr>
                        <a:t>  nợ cần xóa.</a:t>
                      </a:r>
                    </a:p>
                    <a:p>
                      <a:pPr algn="ctr">
                        <a:lnSpc>
                          <a:spcPts val="2744"/>
                        </a:lnSpc>
                      </a:pPr>
                      <a:r>
                        <a:rPr lang="en-US" sz="1960">
                          <a:solidFill>
                            <a:srgbClr val="000000"/>
                          </a:solidFill>
                          <a:latin typeface="Faustina"/>
                        </a:rPr>
                        <a:t>  Bước 2: Chọn Xóa để hoàn tất việc xóa tài khoản ngân hàng trên Shopee.</a:t>
                      </a:r>
                    </a:p>
                    <a:p>
                      <a:pPr algn="ctr">
                        <a:lnSpc>
                          <a:spcPts val="2744"/>
                        </a:lnSpc>
                      </a:pPr>
                      <a:r>
                        <a:rPr lang="en-US" sz="1960">
                          <a:solidFill>
                            <a:srgbClr val="000000"/>
                          </a:solidFill>
                          <a:latin typeface="Faustina"/>
                        </a:rPr>
                        <a:t>  Bước 3: Xác nhận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xóa liên kết với thẻ</a:t>
                      </a:r>
                    </a:p>
                    <a:p>
                      <a:pPr algn="ctr">
                        <a:lnSpc>
                          <a:spcPts val="2744"/>
                        </a:lnSpc>
                      </a:pPr>
                      <a:r>
                        <a:rPr lang="en-US" sz="1960">
                          <a:solidFill>
                            <a:srgbClr val="000000"/>
                          </a:solidFill>
                          <a:latin typeface="Faustina"/>
                        </a:rPr>
                        <a:t>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8.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91115"/>
        </p:xfrm>
        <a:graphic>
          <a:graphicData uri="http://schemas.openxmlformats.org/drawingml/2006/table">
            <a:tbl>
              <a:tblPr/>
              <a:tblGrid>
                <a:gridCol w="1182845"/>
                <a:gridCol w="1477274"/>
                <a:gridCol w="1850241"/>
                <a:gridCol w="3513387"/>
                <a:gridCol w="2998313"/>
                <a:gridCol w="2030054"/>
                <a:gridCol w="1553953"/>
                <a:gridCol w="1696437"/>
                <a:gridCol w="1985497"/>
              </a:tblGrid>
              <a:tr h="870206">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875801">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TK205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Thêm thẻ ngân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Tên: Mr.A</a:t>
                      </a:r>
                    </a:p>
                    <a:p>
                      <a:pPr algn="ctr">
                        <a:lnSpc>
                          <a:spcPts val="2744"/>
                        </a:lnSpc>
                      </a:pPr>
                      <a:r>
                        <a:rPr lang="en-US" sz="1960">
                          <a:solidFill>
                            <a:srgbClr val="000000"/>
                          </a:solidFill>
                          <a:latin typeface="Faustina"/>
                        </a:rPr>
                        <a:t>  số cmt: "0123456789"</a:t>
                      </a:r>
                    </a:p>
                    <a:p>
                      <a:pPr algn="ctr">
                        <a:lnSpc>
                          <a:spcPts val="2744"/>
                        </a:lnSpc>
                      </a:pPr>
                      <a:r>
                        <a:rPr lang="en-US" sz="1960">
                          <a:solidFill>
                            <a:srgbClr val="000000"/>
                          </a:solidFill>
                          <a:latin typeface="Faustina"/>
                        </a:rPr>
                        <a:t>  Ngân hàng xxx</a:t>
                      </a:r>
                    </a:p>
                    <a:p>
                      <a:pPr algn="ctr">
                        <a:lnSpc>
                          <a:spcPts val="2744"/>
                        </a:lnSpc>
                      </a:pPr>
                      <a:r>
                        <a:rPr lang="en-US" sz="1960">
                          <a:solidFill>
                            <a:srgbClr val="000000"/>
                          </a:solidFill>
                          <a:latin typeface="Faustina"/>
                        </a:rPr>
                        <a:t>  chi nhánh: yyy</a:t>
                      </a:r>
                    </a:p>
                    <a:p>
                      <a:pPr algn="ctr">
                        <a:lnSpc>
                          <a:spcPts val="2744"/>
                        </a:lnSpc>
                      </a:pPr>
                      <a:r>
                        <a:rPr lang="en-US" sz="1960">
                          <a:solidFill>
                            <a:srgbClr val="000000"/>
                          </a:solidFill>
                          <a:latin typeface="Faustina"/>
                        </a:rPr>
                        <a:t>  số tài khoản:zzz</a:t>
                      </a:r>
                    </a:p>
                    <a:p>
                      <a:pPr algn="ctr">
                        <a:lnSpc>
                          <a:spcPts val="2744"/>
                        </a:lnSpc>
                      </a:pPr>
                      <a:r>
                        <a:rPr lang="en-US" sz="1960">
                          <a:solidFill>
                            <a:srgbClr val="000000"/>
                          </a:solidFill>
                          <a:latin typeface="Faustina"/>
                        </a:rPr>
                        <a:t>  họ tên đầy đủ ko dấu AAA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nút " thêm</a:t>
                      </a:r>
                    </a:p>
                    <a:p>
                      <a:pPr algn="ctr">
                        <a:lnSpc>
                          <a:spcPts val="2744"/>
                        </a:lnSpc>
                      </a:pPr>
                      <a:r>
                        <a:rPr lang="en-US" sz="1960">
                          <a:solidFill>
                            <a:srgbClr val="000000"/>
                          </a:solidFill>
                          <a:latin typeface="Faustina"/>
                        </a:rPr>
                        <a:t>  thẻ mới" ở mục thẻ ngân hàng</a:t>
                      </a:r>
                    </a:p>
                    <a:p>
                      <a:pPr algn="ctr">
                        <a:lnSpc>
                          <a:spcPts val="2744"/>
                        </a:lnSpc>
                      </a:pPr>
                      <a:r>
                        <a:rPr lang="en-US" sz="1960">
                          <a:solidFill>
                            <a:srgbClr val="000000"/>
                          </a:solidFill>
                          <a:latin typeface="Faustina"/>
                        </a:rPr>
                        <a:t>  bước 2: nhập họ tên và số cmt </a:t>
                      </a:r>
                    </a:p>
                    <a:p>
                      <a:pPr algn="ctr">
                        <a:lnSpc>
                          <a:spcPts val="2744"/>
                        </a:lnSpc>
                      </a:pPr>
                      <a:r>
                        <a:rPr lang="en-US" sz="1960">
                          <a:solidFill>
                            <a:srgbClr val="000000"/>
                          </a:solidFill>
                          <a:latin typeface="Faustina"/>
                        </a:rPr>
                        <a:t>  Bước 3: nhấn nút tiếp theo</a:t>
                      </a:r>
                    </a:p>
                    <a:p>
                      <a:pPr algn="ctr">
                        <a:lnSpc>
                          <a:spcPts val="2744"/>
                        </a:lnSpc>
                      </a:pPr>
                      <a:r>
                        <a:rPr lang="en-US" sz="1960">
                          <a:solidFill>
                            <a:srgbClr val="000000"/>
                          </a:solidFill>
                          <a:latin typeface="Faustina"/>
                        </a:rPr>
                        <a:t>  Bước 4: nhập đầy đủ thông tin thẻ ngân hàng</a:t>
                      </a:r>
                    </a:p>
                    <a:p>
                      <a:pPr algn="ctr">
                        <a:lnSpc>
                          <a:spcPts val="2744"/>
                        </a:lnSpc>
                      </a:pPr>
                      <a:r>
                        <a:rPr lang="en-US" sz="1960">
                          <a:solidFill>
                            <a:srgbClr val="000000"/>
                          </a:solidFill>
                          <a:latin typeface="Faustina"/>
                        </a:rPr>
                        <a:t>  Bước 5: nhấn nút hoàn thành</a:t>
                      </a:r>
                    </a:p>
                    <a:p>
                      <a:pPr algn="ctr">
                        <a:lnSpc>
                          <a:spcPts val="2744"/>
                        </a:lnSpc>
                      </a:pPr>
                      <a:r>
                        <a:rPr lang="en-US" sz="1960">
                          <a:solidFill>
                            <a:srgbClr val="000000"/>
                          </a:solidFill>
                          <a:latin typeface="Faustina"/>
                        </a:rPr>
                        <a:t>  Bước 6: kiểm tra lại thông tinđã nhập và sửa lại nếu có sai sót.</a:t>
                      </a:r>
                    </a:p>
                    <a:p>
                      <a:pPr algn="ctr">
                        <a:lnSpc>
                          <a:spcPts val="2744"/>
                        </a:lnSpc>
                      </a:pPr>
                      <a:r>
                        <a:rPr lang="en-US" sz="1960">
                          <a:solidFill>
                            <a:srgbClr val="000000"/>
                          </a:solidFill>
                          <a:latin typeface="Faustina"/>
                        </a:rPr>
                        <a:t>  Bước 7: nhấn nút hoàn thành.</a:t>
                      </a:r>
                    </a:p>
                    <a:p>
                      <a:pPr algn="ctr">
                        <a:lnSpc>
                          <a:spcPts val="2744"/>
                        </a:lnSpc>
                      </a:pPr>
                      <a:r>
                        <a:rPr lang="en-US" sz="1960">
                          <a:solidFill>
                            <a:srgbClr val="000000"/>
                          </a:solidFill>
                          <a:latin typeface="Faustina"/>
                        </a:rPr>
                        <a:t>  Bước 8: chọn phương thức xác thực tài khoản.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Nhận được thông báo đã thêm thẻ</a:t>
                      </a:r>
                    </a:p>
                    <a:p>
                      <a:pPr algn="ctr">
                        <a:lnSpc>
                          <a:spcPts val="2744"/>
                        </a:lnSpc>
                      </a:pPr>
                      <a:r>
                        <a:rPr lang="en-US" sz="1960">
                          <a:solidFill>
                            <a:srgbClr val="000000"/>
                          </a:solidFill>
                          <a:latin typeface="Faustina"/>
                        </a:rPr>
                        <a:t>  ngân hàng thành công. Và tại trang ngân hàng xuất hiện thẻ ngân hàng vừa</a:t>
                      </a:r>
                    </a:p>
                    <a:p>
                      <a:pPr algn="ctr">
                        <a:lnSpc>
                          <a:spcPts val="2744"/>
                        </a:lnSpc>
                      </a:pPr>
                      <a:r>
                        <a:rPr lang="en-US" sz="1960">
                          <a:solidFill>
                            <a:srgbClr val="000000"/>
                          </a:solidFill>
                          <a:latin typeface="Faustina"/>
                        </a:rPr>
                        <a:t>  thêm.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45107">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TK206</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xóa thẻ ngân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Chọn tài khoản ngân hàng</a:t>
                      </a:r>
                    </a:p>
                    <a:p>
                      <a:pPr algn="ctr">
                        <a:lnSpc>
                          <a:spcPts val="2744"/>
                        </a:lnSpc>
                      </a:pPr>
                      <a:r>
                        <a:rPr lang="en-US" sz="1960">
                          <a:solidFill>
                            <a:srgbClr val="000000"/>
                          </a:solidFill>
                          <a:latin typeface="Faustina"/>
                        </a:rPr>
                        <a:t>  cần xóa</a:t>
                      </a:r>
                    </a:p>
                    <a:p>
                      <a:pPr algn="ctr">
                        <a:lnSpc>
                          <a:spcPts val="2744"/>
                        </a:lnSpc>
                      </a:pPr>
                      <a:r>
                        <a:rPr lang="en-US" sz="1960">
                          <a:solidFill>
                            <a:srgbClr val="000000"/>
                          </a:solidFill>
                          <a:latin typeface="Faustina"/>
                        </a:rPr>
                        <a:t>  Bước 2: Chọn Xóa để hoàn tất việc xóa tài khoản ngân hàng trên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Xóa ngân hàng được chọn ra khỏi</a:t>
                      </a:r>
                    </a:p>
                    <a:p>
                      <a:pPr algn="ctr">
                        <a:lnSpc>
                          <a:spcPts val="2744"/>
                        </a:lnSpc>
                      </a:pPr>
                      <a:r>
                        <a:rPr lang="en-US" sz="1960">
                          <a:solidFill>
                            <a:srgbClr val="000000"/>
                          </a:solidFill>
                          <a:latin typeface="Faustina"/>
                        </a:rPr>
                        <a:t>  hệ thống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9.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083657">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580779">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TK207</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để trống thông tin hoặc nhập sai thông tin</a:t>
                      </a:r>
                    </a:p>
                    <a:p>
                      <a:pPr algn="ctr">
                        <a:lnSpc>
                          <a:spcPts val="2744"/>
                        </a:lnSpc>
                      </a:pPr>
                      <a:r>
                        <a:rPr lang="en-US" sz="1960">
                          <a:solidFill>
                            <a:srgbClr val="000000"/>
                          </a:solidFill>
                          <a:latin typeface="Faustina"/>
                        </a:rPr>
                        <a:t>  ngân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tên: " "</a:t>
                      </a:r>
                    </a:p>
                    <a:p>
                      <a:pPr algn="ctr">
                        <a:lnSpc>
                          <a:spcPts val="2744"/>
                        </a:lnSpc>
                      </a:pPr>
                      <a:r>
                        <a:rPr lang="en-US" sz="1960">
                          <a:solidFill>
                            <a:srgbClr val="000000"/>
                          </a:solidFill>
                          <a:latin typeface="Faustina"/>
                        </a:rPr>
                        <a:t>  số cmt: "0123456789"</a:t>
                      </a:r>
                    </a:p>
                    <a:p>
                      <a:pPr algn="ctr">
                        <a:lnSpc>
                          <a:spcPts val="2744"/>
                        </a:lnSpc>
                      </a:pPr>
                      <a:r>
                        <a:rPr lang="en-US" sz="1960">
                          <a:solidFill>
                            <a:srgbClr val="000000"/>
                          </a:solidFill>
                          <a:latin typeface="Faustina"/>
                        </a:rPr>
                        <a:t>  Ngân hàng xxx</a:t>
                      </a:r>
                    </a:p>
                    <a:p>
                      <a:pPr algn="ctr">
                        <a:lnSpc>
                          <a:spcPts val="2744"/>
                        </a:lnSpc>
                      </a:pPr>
                      <a:r>
                        <a:rPr lang="en-US" sz="1960">
                          <a:solidFill>
                            <a:srgbClr val="000000"/>
                          </a:solidFill>
                          <a:latin typeface="Faustina"/>
                        </a:rPr>
                        <a:t>  chi nhánh: yyy</a:t>
                      </a:r>
                    </a:p>
                    <a:p>
                      <a:pPr algn="ctr">
                        <a:lnSpc>
                          <a:spcPts val="2744"/>
                        </a:lnSpc>
                      </a:pPr>
                      <a:r>
                        <a:rPr lang="en-US" sz="1960">
                          <a:solidFill>
                            <a:srgbClr val="000000"/>
                          </a:solidFill>
                          <a:latin typeface="Faustina"/>
                        </a:rPr>
                        <a:t>  số tài khoản:zzz</a:t>
                      </a:r>
                    </a:p>
                    <a:p>
                      <a:pPr algn="ctr">
                        <a:lnSpc>
                          <a:spcPts val="2744"/>
                        </a:lnSpc>
                      </a:pPr>
                      <a:r>
                        <a:rPr lang="en-US" sz="1960">
                          <a:solidFill>
                            <a:srgbClr val="000000"/>
                          </a:solidFill>
                          <a:latin typeface="Faustina"/>
                        </a:rPr>
                        <a:t>  họ tên đầy đủ ko dấu AAA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bỏ trống trường nhập họ</a:t>
                      </a:r>
                    </a:p>
                    <a:p>
                      <a:pPr algn="ctr">
                        <a:lnSpc>
                          <a:spcPts val="2744"/>
                        </a:lnSpc>
                      </a:pPr>
                      <a:r>
                        <a:rPr lang="en-US" sz="1960">
                          <a:solidFill>
                            <a:srgbClr val="000000"/>
                          </a:solidFill>
                          <a:latin typeface="Faustina"/>
                        </a:rPr>
                        <a:t>  tên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 " không</a:t>
                      </a:r>
                    </a:p>
                    <a:p>
                      <a:pPr algn="ctr">
                        <a:lnSpc>
                          <a:spcPts val="2744"/>
                        </a:lnSpc>
                      </a:pPr>
                      <a:r>
                        <a:rPr lang="en-US" sz="1960">
                          <a:solidFill>
                            <a:srgbClr val="000000"/>
                          </a:solidFill>
                          <a:latin typeface="Faustina"/>
                        </a:rPr>
                        <a:t>  được để trống mục này</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62256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TK208</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để trống thông tin hoặc nhập sai thông tin</a:t>
                      </a:r>
                    </a:p>
                    <a:p>
                      <a:pPr algn="ctr">
                        <a:lnSpc>
                          <a:spcPts val="2744"/>
                        </a:lnSpc>
                      </a:pPr>
                      <a:r>
                        <a:rPr lang="en-US" sz="1960">
                          <a:solidFill>
                            <a:srgbClr val="000000"/>
                          </a:solidFill>
                          <a:latin typeface="Faustina"/>
                        </a:rPr>
                        <a:t>  ngân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tên: "ABC"</a:t>
                      </a:r>
                    </a:p>
                    <a:p>
                      <a:pPr algn="ctr">
                        <a:lnSpc>
                          <a:spcPts val="2744"/>
                        </a:lnSpc>
                      </a:pPr>
                      <a:r>
                        <a:rPr lang="en-US" sz="1960">
                          <a:solidFill>
                            <a:srgbClr val="000000"/>
                          </a:solidFill>
                          <a:latin typeface="Faustina"/>
                        </a:rPr>
                        <a:t>  số cmt: "0123456789"</a:t>
                      </a:r>
                    </a:p>
                    <a:p>
                      <a:pPr algn="ctr">
                        <a:lnSpc>
                          <a:spcPts val="2744"/>
                        </a:lnSpc>
                      </a:pPr>
                      <a:r>
                        <a:rPr lang="en-US" sz="1960">
                          <a:solidFill>
                            <a:srgbClr val="000000"/>
                          </a:solidFill>
                          <a:latin typeface="Faustina"/>
                        </a:rPr>
                        <a:t>  Ngân hàng xxx</a:t>
                      </a:r>
                    </a:p>
                    <a:p>
                      <a:pPr algn="ctr">
                        <a:lnSpc>
                          <a:spcPts val="2744"/>
                        </a:lnSpc>
                      </a:pPr>
                      <a:r>
                        <a:rPr lang="en-US" sz="1960">
                          <a:solidFill>
                            <a:srgbClr val="000000"/>
                          </a:solidFill>
                          <a:latin typeface="Faustina"/>
                        </a:rPr>
                        <a:t>  chi nhánh: yyy</a:t>
                      </a:r>
                    </a:p>
                    <a:p>
                      <a:pPr algn="ctr">
                        <a:lnSpc>
                          <a:spcPts val="2744"/>
                        </a:lnSpc>
                      </a:pPr>
                      <a:r>
                        <a:rPr lang="en-US" sz="1960">
                          <a:solidFill>
                            <a:srgbClr val="000000"/>
                          </a:solidFill>
                          <a:latin typeface="Faustina"/>
                        </a:rPr>
                        <a:t>  số tài khoản:</a:t>
                      </a:r>
                    </a:p>
                    <a:p>
                      <a:pPr algn="ctr">
                        <a:lnSpc>
                          <a:spcPts val="2744"/>
                        </a:lnSpc>
                      </a:pPr>
                      <a:r>
                        <a:rPr lang="en-US" sz="1960">
                          <a:solidFill>
                            <a:srgbClr val="000000"/>
                          </a:solidFill>
                          <a:latin typeface="Faustina"/>
                        </a:rPr>
                        <a:t>  họ tên đầy đủ ko dấu AAA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nhấp vào nút " thêm</a:t>
                      </a:r>
                    </a:p>
                    <a:p>
                      <a:pPr algn="ctr">
                        <a:lnSpc>
                          <a:spcPts val="2744"/>
                        </a:lnSpc>
                      </a:pPr>
                      <a:r>
                        <a:rPr lang="en-US" sz="1960">
                          <a:solidFill>
                            <a:srgbClr val="000000"/>
                          </a:solidFill>
                          <a:latin typeface="Faustina"/>
                        </a:rPr>
                        <a:t>  thẻ mới" ở mục thẻ ngân hàng</a:t>
                      </a:r>
                    </a:p>
                    <a:p>
                      <a:pPr algn="ctr">
                        <a:lnSpc>
                          <a:spcPts val="2744"/>
                        </a:lnSpc>
                      </a:pPr>
                      <a:r>
                        <a:rPr lang="en-US" sz="1960">
                          <a:solidFill>
                            <a:srgbClr val="000000"/>
                          </a:solidFill>
                          <a:latin typeface="Faustina"/>
                        </a:rPr>
                        <a:t>  bước 2: nhập họ tên và số cmt </a:t>
                      </a:r>
                    </a:p>
                    <a:p>
                      <a:pPr algn="ctr">
                        <a:lnSpc>
                          <a:spcPts val="2744"/>
                        </a:lnSpc>
                      </a:pPr>
                      <a:r>
                        <a:rPr lang="en-US" sz="1960">
                          <a:solidFill>
                            <a:srgbClr val="000000"/>
                          </a:solidFill>
                          <a:latin typeface="Faustina"/>
                        </a:rPr>
                        <a:t>  Bước 3: nhấn nút tiếp theo</a:t>
                      </a:r>
                    </a:p>
                    <a:p>
                      <a:pPr algn="ctr">
                        <a:lnSpc>
                          <a:spcPts val="2744"/>
                        </a:lnSpc>
                      </a:pPr>
                      <a:r>
                        <a:rPr lang="en-US" sz="1960">
                          <a:solidFill>
                            <a:srgbClr val="000000"/>
                          </a:solidFill>
                          <a:latin typeface="Faustina"/>
                        </a:rPr>
                        <a:t>  Bước 4: nhập các thông tin thẻ nhưng cố tình nhập sai số thẻ ngân hàng. </a:t>
                      </a:r>
                    </a:p>
                    <a:p>
                      <a:pPr algn="ctr">
                        <a:lnSpc>
                          <a:spcPts val="2744"/>
                        </a:lnSpc>
                      </a:pPr>
                      <a:r>
                        <a:rPr lang="en-US" sz="1960">
                          <a:solidFill>
                            <a:srgbClr val="000000"/>
                          </a:solidFill>
                          <a:latin typeface="Faustina"/>
                        </a:rPr>
                        <a:t>  Bước 5: nhấn nút hoàn thành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Sai số tài</a:t>
                      </a:r>
                    </a:p>
                    <a:p>
                      <a:pPr algn="ctr">
                        <a:lnSpc>
                          <a:spcPts val="2744"/>
                        </a:lnSpc>
                      </a:pPr>
                      <a:r>
                        <a:rPr lang="en-US" sz="1960">
                          <a:solidFill>
                            <a:srgbClr val="000000"/>
                          </a:solidFill>
                          <a:latin typeface="Faustina"/>
                        </a:rPr>
                        <a:t>  khoản ngân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E9"/>
        </a:solidFill>
      </p:bgPr>
    </p:bg>
    <p:spTree>
      <p:nvGrpSpPr>
        <p:cNvPr id="1" name=""/>
        <p:cNvGrpSpPr/>
        <p:nvPr/>
      </p:nvGrpSpPr>
      <p:grpSpPr>
        <a:xfrm>
          <a:off x="0" y="0"/>
          <a:ext cx="0" cy="0"/>
          <a:chOff x="0" y="0"/>
          <a:chExt cx="0" cy="0"/>
        </a:xfrm>
      </p:grpSpPr>
      <p:sp>
        <p:nvSpPr>
          <p:cNvPr name="Freeform 2" id="2"/>
          <p:cNvSpPr/>
          <p:nvPr/>
        </p:nvSpPr>
        <p:spPr>
          <a:xfrm flipH="false" flipV="false" rot="0">
            <a:off x="13564362" y="5563362"/>
            <a:ext cx="4723638" cy="4723638"/>
          </a:xfrm>
          <a:custGeom>
            <a:avLst/>
            <a:gdLst/>
            <a:ahLst/>
            <a:cxnLst/>
            <a:rect r="r" b="b" t="t" l="l"/>
            <a:pathLst>
              <a:path h="4723638" w="4723638">
                <a:moveTo>
                  <a:pt x="0" y="0"/>
                </a:moveTo>
                <a:lnTo>
                  <a:pt x="4723638" y="0"/>
                </a:lnTo>
                <a:lnTo>
                  <a:pt x="4723638" y="4723638"/>
                </a:lnTo>
                <a:lnTo>
                  <a:pt x="0" y="4723638"/>
                </a:lnTo>
                <a:lnTo>
                  <a:pt x="0" y="0"/>
                </a:lnTo>
                <a:close/>
              </a:path>
            </a:pathLst>
          </a:custGeom>
          <a:blipFill>
            <a:blip r:embed="rId2"/>
            <a:stretch>
              <a:fillRect l="0" t="0" r="0" b="0"/>
            </a:stretch>
          </a:blipFill>
        </p:spPr>
      </p:sp>
      <p:sp>
        <p:nvSpPr>
          <p:cNvPr name="Freeform 3" id="3"/>
          <p:cNvSpPr/>
          <p:nvPr/>
        </p:nvSpPr>
        <p:spPr>
          <a:xfrm flipH="false" flipV="false" rot="0">
            <a:off x="41753" y="-34806"/>
            <a:ext cx="4477533" cy="4477533"/>
          </a:xfrm>
          <a:custGeom>
            <a:avLst/>
            <a:gdLst/>
            <a:ahLst/>
            <a:cxnLst/>
            <a:rect r="r" b="b" t="t" l="l"/>
            <a:pathLst>
              <a:path h="4477533" w="4477533">
                <a:moveTo>
                  <a:pt x="0" y="0"/>
                </a:moveTo>
                <a:lnTo>
                  <a:pt x="4477534" y="0"/>
                </a:lnTo>
                <a:lnTo>
                  <a:pt x="4477534" y="4477533"/>
                </a:lnTo>
                <a:lnTo>
                  <a:pt x="0" y="4477533"/>
                </a:lnTo>
                <a:lnTo>
                  <a:pt x="0" y="0"/>
                </a:lnTo>
                <a:close/>
              </a:path>
            </a:pathLst>
          </a:custGeom>
          <a:blipFill>
            <a:blip r:embed="rId3"/>
            <a:stretch>
              <a:fillRect l="0" t="0" r="0" b="0"/>
            </a:stretch>
          </a:blipFill>
        </p:spPr>
      </p:sp>
      <p:sp>
        <p:nvSpPr>
          <p:cNvPr name="TextBox 4" id="4"/>
          <p:cNvSpPr txBox="true"/>
          <p:nvPr/>
        </p:nvSpPr>
        <p:spPr>
          <a:xfrm rot="0">
            <a:off x="4150131" y="1732666"/>
            <a:ext cx="3416462" cy="794131"/>
          </a:xfrm>
          <a:prstGeom prst="rect">
            <a:avLst/>
          </a:prstGeom>
        </p:spPr>
        <p:txBody>
          <a:bodyPr anchor="t" rtlCol="false" tIns="0" lIns="0" bIns="0" rIns="0">
            <a:spAutoFit/>
          </a:bodyPr>
          <a:lstStyle/>
          <a:p>
            <a:pPr marL="734059" indent="-367030" lvl="1">
              <a:lnSpc>
                <a:spcPts val="6901"/>
              </a:lnSpc>
              <a:buFont typeface="Arial"/>
              <a:buChar char="•"/>
            </a:pPr>
            <a:r>
              <a:rPr lang="en-US" sz="3399">
                <a:solidFill>
                  <a:srgbClr val="000000"/>
                </a:solidFill>
                <a:latin typeface="Glacial Indifference Bold"/>
              </a:rPr>
              <a:t>Thanh toán:</a:t>
            </a:r>
          </a:p>
        </p:txBody>
      </p:sp>
      <p:sp>
        <p:nvSpPr>
          <p:cNvPr name="TextBox 5" id="5"/>
          <p:cNvSpPr txBox="true"/>
          <p:nvPr/>
        </p:nvSpPr>
        <p:spPr>
          <a:xfrm rot="0">
            <a:off x="4765391" y="2871461"/>
            <a:ext cx="8011438"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Thay đổi thông tin địa chỉ, thông tin người nhận hàng.</a:t>
            </a:r>
          </a:p>
        </p:txBody>
      </p:sp>
      <p:sp>
        <p:nvSpPr>
          <p:cNvPr name="TextBox 6" id="6"/>
          <p:cNvSpPr txBox="true"/>
          <p:nvPr/>
        </p:nvSpPr>
        <p:spPr>
          <a:xfrm rot="0">
            <a:off x="4691560" y="5736857"/>
            <a:ext cx="4177992" cy="471805"/>
          </a:xfrm>
          <a:prstGeom prst="rect">
            <a:avLst/>
          </a:prstGeom>
        </p:spPr>
        <p:txBody>
          <a:bodyPr anchor="t" rtlCol="false" tIns="0" lIns="0" bIns="0" rIns="0">
            <a:spAutoFit/>
          </a:bodyPr>
          <a:lstStyle/>
          <a:p>
            <a:pPr>
              <a:lnSpc>
                <a:spcPts val="3919"/>
              </a:lnSpc>
            </a:pPr>
            <a:r>
              <a:rPr lang="en-US" sz="2799">
                <a:solidFill>
                  <a:srgbClr val="000000"/>
                </a:solidFill>
                <a:latin typeface="Faustina"/>
              </a:rPr>
              <a:t>Để lại lời nhắn cho shop. </a:t>
            </a:r>
          </a:p>
        </p:txBody>
      </p:sp>
      <p:sp>
        <p:nvSpPr>
          <p:cNvPr name="TextBox 7" id="7"/>
          <p:cNvSpPr txBox="true"/>
          <p:nvPr/>
        </p:nvSpPr>
        <p:spPr>
          <a:xfrm rot="0">
            <a:off x="4691560" y="3681095"/>
            <a:ext cx="8503646" cy="1462405"/>
          </a:xfrm>
          <a:prstGeom prst="rect">
            <a:avLst/>
          </a:prstGeom>
        </p:spPr>
        <p:txBody>
          <a:bodyPr anchor="t" rtlCol="false" tIns="0" lIns="0" bIns="0" rIns="0">
            <a:spAutoFit/>
          </a:bodyPr>
          <a:lstStyle/>
          <a:p>
            <a:pPr>
              <a:lnSpc>
                <a:spcPts val="3919"/>
              </a:lnSpc>
            </a:pPr>
            <a:r>
              <a:rPr lang="en-US" sz="2799">
                <a:solidFill>
                  <a:srgbClr val="000000"/>
                </a:solidFill>
                <a:latin typeface="Faustina"/>
              </a:rPr>
              <a:t>Lựa chọn các phương thức vận chuyển khác nhau như: nhanh, hỏa tốc hoặc tiết kiệm với thời gian nhận hàng khác nhau </a:t>
            </a:r>
            <a:r>
              <a:rPr lang="en-US" sz="2799">
                <a:solidFill>
                  <a:srgbClr val="000000"/>
                </a:solidFill>
                <a:latin typeface="Faustina"/>
              </a:rPr>
              <a:t>và các mức phí khác nhau. </a:t>
            </a:r>
          </a:p>
        </p:txBody>
      </p:sp>
      <p:sp>
        <p:nvSpPr>
          <p:cNvPr name="TextBox 8" id="8"/>
          <p:cNvSpPr txBox="true"/>
          <p:nvPr/>
        </p:nvSpPr>
        <p:spPr>
          <a:xfrm rot="0">
            <a:off x="4691560" y="6799212"/>
            <a:ext cx="9395400" cy="1462405"/>
          </a:xfrm>
          <a:prstGeom prst="rect">
            <a:avLst/>
          </a:prstGeom>
        </p:spPr>
        <p:txBody>
          <a:bodyPr anchor="t" rtlCol="false" tIns="0" lIns="0" bIns="0" rIns="0">
            <a:spAutoFit/>
          </a:bodyPr>
          <a:lstStyle/>
          <a:p>
            <a:pPr>
              <a:lnSpc>
                <a:spcPts val="3919"/>
              </a:lnSpc>
            </a:pPr>
            <a:r>
              <a:rPr lang="en-US" sz="2799">
                <a:solidFill>
                  <a:srgbClr val="000000"/>
                </a:solidFill>
                <a:latin typeface="Faustina"/>
              </a:rPr>
              <a:t>Lựa chọn các phương thức thanh toán: số dư tài khoản shopee, ví Shopee Pay, số tài khoản ngân hàng đã liên kết, </a:t>
            </a:r>
            <a:r>
              <a:rPr lang="en-US" sz="2799">
                <a:solidFill>
                  <a:srgbClr val="000000"/>
                </a:solidFill>
                <a:latin typeface="Faustina"/>
              </a:rPr>
              <a:t>thẻ ghi nợ, thẻ tín dụng, thanh toán khi nhận hàng.</a:t>
            </a:r>
          </a:p>
        </p:txBody>
      </p:sp>
    </p:spTree>
  </p:cSld>
  <p:clrMapOvr>
    <a:masterClrMapping/>
  </p:clrMapOvr>
</p:sld>
</file>

<file path=ppt/slides/slide90.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060756">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9703">
                <a:tc gridSpan="9">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địa chỉ</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địa chỉ</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địa chỉ</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địa chỉ</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địa chỉ</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địa chỉ</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địa chỉ</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địa chỉ</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địa chỉ</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46541">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TK300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bỏ</a:t>
                      </a:r>
                    </a:p>
                    <a:p>
                      <a:pPr algn="ctr">
                        <a:lnSpc>
                          <a:spcPts val="2744"/>
                        </a:lnSpc>
                      </a:pPr>
                      <a:r>
                        <a:rPr lang="en-US" sz="1960">
                          <a:solidFill>
                            <a:srgbClr val="000000"/>
                          </a:solidFill>
                          <a:latin typeface="Faustina"/>
                        </a:rPr>
                        <a:t>  trống</a:t>
                      </a:r>
                    </a:p>
                    <a:p>
                      <a:pPr algn="ctr">
                        <a:lnSpc>
                          <a:spcPts val="2744"/>
                        </a:lnSpc>
                      </a:pPr>
                      <a:r>
                        <a:rPr lang="en-US" sz="1960">
                          <a:solidFill>
                            <a:srgbClr val="000000"/>
                          </a:solidFill>
                          <a:latin typeface="Faustina"/>
                        </a:rPr>
                        <a:t>  Họ và tên, Số điện thoại, Tỉnh/Thành phố, Quận/Huyện, Phường/Xã và Địa chỉ cụ</a:t>
                      </a:r>
                    </a:p>
                    <a:p>
                      <a:pPr algn="ctr">
                        <a:lnSpc>
                          <a:spcPts val="2744"/>
                        </a:lnSpc>
                      </a:pPr>
                      <a:r>
                        <a:rPr lang="en-US" sz="1960">
                          <a:solidFill>
                            <a:srgbClr val="000000"/>
                          </a:solidFill>
                          <a:latin typeface="Faustina"/>
                        </a:rPr>
                        <a:t>  thể</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Họ và tên: </a:t>
                      </a:r>
                    </a:p>
                    <a:p>
                      <a:pPr algn="ctr">
                        <a:lnSpc>
                          <a:spcPts val="2744"/>
                        </a:lnSpc>
                      </a:pPr>
                      <a:r>
                        <a:rPr lang="en-US" sz="1960">
                          <a:solidFill>
                            <a:srgbClr val="000000"/>
                          </a:solidFill>
                          <a:latin typeface="Faustina"/>
                        </a:rPr>
                        <a:t>  Số điện thoại: 0123456789</a:t>
                      </a:r>
                    </a:p>
                    <a:p>
                      <a:pPr algn="ctr">
                        <a:lnSpc>
                          <a:spcPts val="2744"/>
                        </a:lnSpc>
                      </a:pPr>
                      <a:r>
                        <a:rPr lang="en-US" sz="1960">
                          <a:solidFill>
                            <a:srgbClr val="000000"/>
                          </a:solidFill>
                          <a:latin typeface="Faustina"/>
                        </a:rPr>
                        <a:t>  Tỉnh/Thành phố, Quận/Huyện, Phường/Xã: </a:t>
                      </a:r>
                    </a:p>
                    <a:p>
                      <a:pPr algn="ctr">
                        <a:lnSpc>
                          <a:spcPts val="2744"/>
                        </a:lnSpc>
                      </a:pPr>
                      <a:r>
                        <a:rPr lang="en-US" sz="1960">
                          <a:solidFill>
                            <a:srgbClr val="000000"/>
                          </a:solidFill>
                          <a:latin typeface="Faustina"/>
                        </a:rPr>
                        <a:t>  Địa chỉ cụ thể: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đăng nhập tài</a:t>
                      </a:r>
                    </a:p>
                    <a:p>
                      <a:pPr algn="ctr">
                        <a:lnSpc>
                          <a:spcPts val="2744"/>
                        </a:lnSpc>
                      </a:pPr>
                      <a:r>
                        <a:rPr lang="en-US" sz="1960">
                          <a:solidFill>
                            <a:srgbClr val="000000"/>
                          </a:solidFill>
                          <a:latin typeface="Faustina"/>
                        </a:rPr>
                        <a:t>  khoản(Google, Facebook account hoặc tài khoản Shopee)</a:t>
                      </a:r>
                    </a:p>
                    <a:p>
                      <a:pPr algn="ctr">
                        <a:lnSpc>
                          <a:spcPts val="2744"/>
                        </a:lnSpc>
                      </a:pPr>
                      <a:r>
                        <a:rPr lang="en-US" sz="1960">
                          <a:solidFill>
                            <a:srgbClr val="000000"/>
                          </a:solidFill>
                          <a:latin typeface="Faustina"/>
                        </a:rPr>
                        <a:t>  Bước 2: nhấp chuột vào tên tài khoản phía trên bên phải của trang web</a:t>
                      </a:r>
                    </a:p>
                    <a:p>
                      <a:pPr algn="ctr">
                        <a:lnSpc>
                          <a:spcPts val="2744"/>
                        </a:lnSpc>
                      </a:pPr>
                      <a:r>
                        <a:rPr lang="en-US" sz="1960">
                          <a:solidFill>
                            <a:srgbClr val="000000"/>
                          </a:solidFill>
                          <a:latin typeface="Faustina"/>
                        </a:rPr>
                        <a:t>  &gt;&gt;&gt; chọn mục Tài khoản của tôi &gt;&gt;&gt; chọn Địa chỉ</a:t>
                      </a:r>
                    </a:p>
                    <a:p>
                      <a:pPr algn="ctr">
                        <a:lnSpc>
                          <a:spcPts val="2744"/>
                        </a:lnSpc>
                      </a:pPr>
                      <a:r>
                        <a:rPr lang="en-US" sz="1960">
                          <a:solidFill>
                            <a:srgbClr val="000000"/>
                          </a:solidFill>
                          <a:latin typeface="Faustina"/>
                        </a:rPr>
                        <a:t>  &gt;&gt;&gt; bấm vào Thêm địa chỉ mới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Không cho phép lưu địa chỉ trống</a:t>
                      </a:r>
                    </a:p>
                    <a:p>
                      <a:pPr algn="ctr">
                        <a:lnSpc>
                          <a:spcPts val="2744"/>
                        </a:lnSpc>
                      </a:pPr>
                      <a:r>
                        <a:rPr lang="en-US" sz="1960">
                          <a:solidFill>
                            <a:srgbClr val="000000"/>
                          </a:solidFill>
                          <a:latin typeface="Faustina"/>
                        </a:rPr>
                        <a:t>  và báo lỗi</a:t>
                      </a:r>
                    </a:p>
                    <a:p>
                      <a:pPr algn="ctr">
                        <a:lnSpc>
                          <a:spcPts val="2744"/>
                        </a:lnSpc>
                      </a:pPr>
                      <a:r>
                        <a:rPr lang="en-US" sz="1960">
                          <a:solidFill>
                            <a:srgbClr val="000000"/>
                          </a:solidFill>
                          <a:latin typeface="Faustina"/>
                        </a:rPr>
                        <a:t>  ở một số textbox:</a:t>
                      </a:r>
                    </a:p>
                    <a:p>
                      <a:pPr algn="ctr">
                        <a:lnSpc>
                          <a:spcPts val="2744"/>
                        </a:lnSpc>
                      </a:pPr>
                      <a:r>
                        <a:rPr lang="en-US" sz="1960">
                          <a:solidFill>
                            <a:srgbClr val="000000"/>
                          </a:solidFill>
                          <a:latin typeface="Faustina"/>
                        </a:rPr>
                        <a:t>  - Vui lòng không bỏ trống Họ và tên</a:t>
                      </a:r>
                    </a:p>
                    <a:p>
                      <a:pPr algn="ctr">
                        <a:lnSpc>
                          <a:spcPts val="2744"/>
                        </a:lnSpc>
                      </a:pPr>
                      <a:r>
                        <a:rPr lang="en-US" sz="1960">
                          <a:solidFill>
                            <a:srgbClr val="000000"/>
                          </a:solidFill>
                          <a:latin typeface="Faustina"/>
                        </a:rPr>
                        <a:t>  - Vui lòng nhập số điện thoại</a:t>
                      </a:r>
                    </a:p>
                    <a:p>
                      <a:pPr algn="ctr">
                        <a:lnSpc>
                          <a:spcPts val="2744"/>
                        </a:lnSpc>
                      </a:pPr>
                      <a:r>
                        <a:rPr lang="en-US" sz="1960">
                          <a:solidFill>
                            <a:srgbClr val="000000"/>
                          </a:solidFill>
                          <a:latin typeface="Faustina"/>
                        </a:rPr>
                        <a:t>  - Vui lòng nhập Tỉnh/Thành phố, Quận/Huyện, Phường/Xã</a:t>
                      </a:r>
                    </a:p>
                    <a:p>
                      <a:pPr algn="ctr">
                        <a:lnSpc>
                          <a:spcPts val="2744"/>
                        </a:lnSpc>
                      </a:pPr>
                      <a:r>
                        <a:rPr lang="en-US" sz="1960">
                          <a:solidFill>
                            <a:srgbClr val="000000"/>
                          </a:solidFill>
                          <a:latin typeface="Faustina"/>
                        </a:rPr>
                        <a:t>  - Textbox Địa chỉ cụ thể bị khóa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Thanh Ngân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12/02/2024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1.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46650"/>
                <a:gridCol w="1532159"/>
                <a:gridCol w="1905126"/>
                <a:gridCol w="3568272"/>
                <a:gridCol w="3053198"/>
                <a:gridCol w="2084939"/>
                <a:gridCol w="1608838"/>
                <a:gridCol w="1751322"/>
                <a:gridCol w="1737496"/>
              </a:tblGrid>
              <a:tr h="805763">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578092">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TK301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khi nhập</a:t>
                      </a:r>
                    </a:p>
                    <a:p>
                      <a:pPr algn="ctr">
                        <a:lnSpc>
                          <a:spcPts val="2744"/>
                        </a:lnSpc>
                      </a:pPr>
                      <a:r>
                        <a:rPr lang="en-US" sz="1960">
                          <a:solidFill>
                            <a:srgbClr val="000000"/>
                          </a:solidFill>
                          <a:latin typeface="Faustina"/>
                        </a:rPr>
                        <a:t>  Họ và tên không đúng yêu cầu,</a:t>
                      </a:r>
                    </a:p>
                    <a:p>
                      <a:pPr algn="ctr">
                        <a:lnSpc>
                          <a:spcPts val="2744"/>
                        </a:lnSpc>
                      </a:pPr>
                      <a:r>
                        <a:rPr lang="en-US" sz="1960">
                          <a:solidFill>
                            <a:srgbClr val="000000"/>
                          </a:solidFill>
                          <a:latin typeface="Faustina"/>
                        </a:rPr>
                        <a:t>  Số điện thoại không đúng định dạng và bỏ trống Địa chỉ cụ thể</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Họ và tên: s</a:t>
                      </a:r>
                    </a:p>
                    <a:p>
                      <a:pPr algn="ctr">
                        <a:lnSpc>
                          <a:spcPts val="2744"/>
                        </a:lnSpc>
                      </a:pPr>
                      <a:r>
                        <a:rPr lang="en-US" sz="1960">
                          <a:solidFill>
                            <a:srgbClr val="000000"/>
                          </a:solidFill>
                          <a:latin typeface="Faustina"/>
                        </a:rPr>
                        <a:t>  Số điện thoại: 0123456789</a:t>
                      </a:r>
                    </a:p>
                    <a:p>
                      <a:pPr algn="ctr">
                        <a:lnSpc>
                          <a:spcPts val="2744"/>
                        </a:lnSpc>
                      </a:pPr>
                      <a:r>
                        <a:rPr lang="en-US" sz="1960">
                          <a:solidFill>
                            <a:srgbClr val="000000"/>
                          </a:solidFill>
                          <a:latin typeface="Faustina"/>
                        </a:rPr>
                        <a:t>  Tỉnh/Thành Phố: TPHCM, Quận/Huyện: Gò Vấp, Phường/Xã: phường 10</a:t>
                      </a:r>
                    </a:p>
                    <a:p>
                      <a:pPr algn="ctr">
                        <a:lnSpc>
                          <a:spcPts val="2744"/>
                        </a:lnSpc>
                      </a:pPr>
                      <a:r>
                        <a:rPr lang="en-US" sz="1960">
                          <a:solidFill>
                            <a:srgbClr val="000000"/>
                          </a:solidFill>
                          <a:latin typeface="Faustina"/>
                        </a:rPr>
                        <a:t>  Địa chỉ cụ thể: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TK300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Không cho phép lưu địa chỉ trống</a:t>
                      </a:r>
                    </a:p>
                    <a:p>
                      <a:pPr algn="ctr">
                        <a:lnSpc>
                          <a:spcPts val="2744"/>
                        </a:lnSpc>
                      </a:pPr>
                      <a:r>
                        <a:rPr lang="en-US" sz="1960">
                          <a:solidFill>
                            <a:srgbClr val="000000"/>
                          </a:solidFill>
                          <a:latin typeface="Faustina"/>
                        </a:rPr>
                        <a:t>  và báo lỗi</a:t>
                      </a:r>
                    </a:p>
                    <a:p>
                      <a:pPr algn="ctr">
                        <a:lnSpc>
                          <a:spcPts val="2744"/>
                        </a:lnSpc>
                      </a:pPr>
                      <a:r>
                        <a:rPr lang="en-US" sz="1960">
                          <a:solidFill>
                            <a:srgbClr val="000000"/>
                          </a:solidFill>
                          <a:latin typeface="Faustina"/>
                        </a:rPr>
                        <a:t>  ở một số textbox:</a:t>
                      </a:r>
                    </a:p>
                    <a:p>
                      <a:pPr algn="ctr">
                        <a:lnSpc>
                          <a:spcPts val="2744"/>
                        </a:lnSpc>
                      </a:pPr>
                      <a:r>
                        <a:rPr lang="en-US" sz="1960">
                          <a:solidFill>
                            <a:srgbClr val="000000"/>
                          </a:solidFill>
                          <a:latin typeface="Faustina"/>
                        </a:rPr>
                        <a:t>  - Họ và tên tối thiểu 2 kí tự</a:t>
                      </a:r>
                    </a:p>
                    <a:p>
                      <a:pPr algn="ctr">
                        <a:lnSpc>
                          <a:spcPts val="2744"/>
                        </a:lnSpc>
                      </a:pPr>
                      <a:r>
                        <a:rPr lang="en-US" sz="1960">
                          <a:solidFill>
                            <a:srgbClr val="000000"/>
                          </a:solidFill>
                          <a:latin typeface="Faustina"/>
                        </a:rPr>
                        <a:t>  - Số điện thoại không hợp lệ</a:t>
                      </a:r>
                    </a:p>
                    <a:p>
                      <a:pPr algn="ctr">
                        <a:lnSpc>
                          <a:spcPts val="2744"/>
                        </a:lnSpc>
                      </a:pPr>
                      <a:r>
                        <a:rPr lang="en-US" sz="1960">
                          <a:solidFill>
                            <a:srgbClr val="000000"/>
                          </a:solidFill>
                          <a:latin typeface="Faustina"/>
                        </a:rPr>
                        <a:t>  - Yêu cầu nhập địa chỉ cụ thể</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Thanh Ngân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12/02/2024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903145">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TK302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Thêm địa chỉ mới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Họ và tên: nguyen son</a:t>
                      </a:r>
                    </a:p>
                    <a:p>
                      <a:pPr algn="ctr">
                        <a:lnSpc>
                          <a:spcPts val="2744"/>
                        </a:lnSpc>
                      </a:pPr>
                      <a:r>
                        <a:rPr lang="en-US" sz="1960">
                          <a:solidFill>
                            <a:srgbClr val="000000"/>
                          </a:solidFill>
                          <a:latin typeface="Faustina"/>
                        </a:rPr>
                        <a:t>  Số điện thoại: 0837373998</a:t>
                      </a:r>
                    </a:p>
                    <a:p>
                      <a:pPr algn="ctr">
                        <a:lnSpc>
                          <a:spcPts val="2744"/>
                        </a:lnSpc>
                      </a:pPr>
                      <a:r>
                        <a:rPr lang="en-US" sz="1960">
                          <a:solidFill>
                            <a:srgbClr val="000000"/>
                          </a:solidFill>
                          <a:latin typeface="Faustina"/>
                        </a:rPr>
                        <a:t>  Tỉnh/Thành Phố: TPHCM, Quận/Huyện: Gò Vấp, Phường/Xã: phường 10</a:t>
                      </a:r>
                    </a:p>
                    <a:p>
                      <a:pPr algn="ctr">
                        <a:lnSpc>
                          <a:spcPts val="2744"/>
                        </a:lnSpc>
                      </a:pPr>
                      <a:r>
                        <a:rPr lang="en-US" sz="1960">
                          <a:solidFill>
                            <a:srgbClr val="000000"/>
                          </a:solidFill>
                          <a:latin typeface="Faustina"/>
                        </a:rPr>
                        <a:t>  Địa chỉ cụ thể: số 236 đường Thống Nhất</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TK300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Xác nhận địa chỉ trùng khớp với</a:t>
                      </a:r>
                    </a:p>
                    <a:p>
                      <a:pPr algn="ctr">
                        <a:lnSpc>
                          <a:spcPts val="2744"/>
                        </a:lnSpc>
                      </a:pPr>
                      <a:r>
                        <a:rPr lang="en-US" sz="1960">
                          <a:solidFill>
                            <a:srgbClr val="000000"/>
                          </a:solidFill>
                          <a:latin typeface="Faustina"/>
                        </a:rPr>
                        <a:t>  bản đồ </a:t>
                      </a:r>
                    </a:p>
                    <a:p>
                      <a:pPr algn="ctr">
                        <a:lnSpc>
                          <a:spcPts val="2744"/>
                        </a:lnSpc>
                      </a:pPr>
                      <a:r>
                        <a:rPr lang="en-US" sz="1960">
                          <a:solidFill>
                            <a:srgbClr val="000000"/>
                          </a:solidFill>
                          <a:latin typeface="Faustina"/>
                        </a:rPr>
                        <a:t>  và thêm địa chỉ mới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Thanh Ngân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12/02/2024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2.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46650"/>
                <a:gridCol w="1532159"/>
                <a:gridCol w="1905126"/>
                <a:gridCol w="3568272"/>
                <a:gridCol w="3053198"/>
                <a:gridCol w="2084939"/>
                <a:gridCol w="1608838"/>
                <a:gridCol w="1751322"/>
                <a:gridCol w="1737496"/>
              </a:tblGrid>
              <a:tr h="1047946">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3905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TK303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lỗi khi bỏ trống Họ và</a:t>
                      </a:r>
                    </a:p>
                    <a:p>
                      <a:pPr algn="ctr">
                        <a:lnSpc>
                          <a:spcPts val="2744"/>
                        </a:lnSpc>
                      </a:pPr>
                      <a:r>
                        <a:rPr lang="en-US" sz="1960">
                          <a:solidFill>
                            <a:srgbClr val="000000"/>
                          </a:solidFill>
                          <a:latin typeface="Faustina"/>
                        </a:rPr>
                        <a:t>  tên,</a:t>
                      </a:r>
                    </a:p>
                    <a:p>
                      <a:pPr algn="ctr">
                        <a:lnSpc>
                          <a:spcPts val="2744"/>
                        </a:lnSpc>
                      </a:pPr>
                      <a:r>
                        <a:rPr lang="en-US" sz="1960">
                          <a:solidFill>
                            <a:srgbClr val="000000"/>
                          </a:solidFill>
                          <a:latin typeface="Faustina"/>
                        </a:rPr>
                        <a:t>  nhập Số điện thoại không đúng định dạng, bỏ trống Tỉnh/Thành phố, Quận/Huyện,</a:t>
                      </a:r>
                    </a:p>
                    <a:p>
                      <a:pPr algn="ctr">
                        <a:lnSpc>
                          <a:spcPts val="2744"/>
                        </a:lnSpc>
                      </a:pPr>
                      <a:r>
                        <a:rPr lang="en-US" sz="1960">
                          <a:solidFill>
                            <a:srgbClr val="000000"/>
                          </a:solidFill>
                          <a:latin typeface="Faustina"/>
                        </a:rPr>
                        <a:t>  Phường/Xã và Địa chỉ cụ thể khi cập nhật địa chỉ</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Họ và tên: </a:t>
                      </a:r>
                    </a:p>
                    <a:p>
                      <a:pPr algn="ctr">
                        <a:lnSpc>
                          <a:spcPts val="2744"/>
                        </a:lnSpc>
                      </a:pPr>
                      <a:r>
                        <a:rPr lang="en-US" sz="1960">
                          <a:solidFill>
                            <a:srgbClr val="000000"/>
                          </a:solidFill>
                          <a:latin typeface="Faustina"/>
                        </a:rPr>
                        <a:t>  Số điện thoại: 0123456789</a:t>
                      </a:r>
                    </a:p>
                    <a:p>
                      <a:pPr algn="ctr">
                        <a:lnSpc>
                          <a:spcPts val="2744"/>
                        </a:lnSpc>
                      </a:pPr>
                      <a:r>
                        <a:rPr lang="en-US" sz="1960">
                          <a:solidFill>
                            <a:srgbClr val="000000"/>
                          </a:solidFill>
                          <a:latin typeface="Faustina"/>
                        </a:rPr>
                        <a:t>  Tỉnh/Thành phố, Quận/Huyện, Phường/Xã: </a:t>
                      </a:r>
                    </a:p>
                    <a:p>
                      <a:pPr algn="ctr">
                        <a:lnSpc>
                          <a:spcPts val="2744"/>
                        </a:lnSpc>
                      </a:pPr>
                      <a:r>
                        <a:rPr lang="en-US" sz="1960">
                          <a:solidFill>
                            <a:srgbClr val="000000"/>
                          </a:solidFill>
                          <a:latin typeface="Faustina"/>
                        </a:rPr>
                        <a:t>  Địa chỉ cụ thể: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Tại mục Địa chỉ bấm vào nút Cập</a:t>
                      </a:r>
                    </a:p>
                    <a:p>
                      <a:pPr algn="ctr">
                        <a:lnSpc>
                          <a:spcPts val="2744"/>
                        </a:lnSpc>
                      </a:pPr>
                      <a:r>
                        <a:rPr lang="en-US" sz="1960">
                          <a:solidFill>
                            <a:srgbClr val="000000"/>
                          </a:solidFill>
                          <a:latin typeface="Faustina"/>
                        </a:rPr>
                        <a:t>  nhật tại địa chỉ </a:t>
                      </a:r>
                    </a:p>
                    <a:p>
                      <a:pPr algn="ctr">
                        <a:lnSpc>
                          <a:spcPts val="2744"/>
                        </a:lnSpc>
                      </a:pPr>
                      <a:r>
                        <a:rPr lang="en-US" sz="1960">
                          <a:solidFill>
                            <a:srgbClr val="000000"/>
                          </a:solidFill>
                          <a:latin typeface="Faustina"/>
                        </a:rPr>
                        <a:t>  cần thay đổi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Không cho phép thay đổi địa chỉ</a:t>
                      </a:r>
                    </a:p>
                    <a:p>
                      <a:pPr algn="ctr">
                        <a:lnSpc>
                          <a:spcPts val="2744"/>
                        </a:lnSpc>
                      </a:pPr>
                      <a:r>
                        <a:rPr lang="en-US" sz="1960">
                          <a:solidFill>
                            <a:srgbClr val="000000"/>
                          </a:solidFill>
                          <a:latin typeface="Faustina"/>
                        </a:rPr>
                        <a:t>  và báo lỗi</a:t>
                      </a:r>
                    </a:p>
                    <a:p>
                      <a:pPr algn="ctr">
                        <a:lnSpc>
                          <a:spcPts val="2744"/>
                        </a:lnSpc>
                      </a:pPr>
                      <a:r>
                        <a:rPr lang="en-US" sz="1960">
                          <a:solidFill>
                            <a:srgbClr val="000000"/>
                          </a:solidFill>
                          <a:latin typeface="Faustina"/>
                        </a:rPr>
                        <a:t>  ở một số textbox:</a:t>
                      </a:r>
                    </a:p>
                    <a:p>
                      <a:pPr algn="ctr">
                        <a:lnSpc>
                          <a:spcPts val="2744"/>
                        </a:lnSpc>
                      </a:pPr>
                      <a:r>
                        <a:rPr lang="en-US" sz="1960">
                          <a:solidFill>
                            <a:srgbClr val="000000"/>
                          </a:solidFill>
                          <a:latin typeface="Faustina"/>
                        </a:rPr>
                        <a:t>  - Vui lòng không bỏ trống Họ và tên</a:t>
                      </a:r>
                    </a:p>
                    <a:p>
                      <a:pPr algn="ctr">
                        <a:lnSpc>
                          <a:spcPts val="2744"/>
                        </a:lnSpc>
                      </a:pPr>
                      <a:r>
                        <a:rPr lang="en-US" sz="1960">
                          <a:solidFill>
                            <a:srgbClr val="000000"/>
                          </a:solidFill>
                          <a:latin typeface="Faustina"/>
                        </a:rPr>
                        <a:t>  - Vui lòng nhập số điện thoại</a:t>
                      </a:r>
                    </a:p>
                    <a:p>
                      <a:pPr algn="ctr">
                        <a:lnSpc>
                          <a:spcPts val="2744"/>
                        </a:lnSpc>
                      </a:pPr>
                      <a:r>
                        <a:rPr lang="en-US" sz="1960">
                          <a:solidFill>
                            <a:srgbClr val="000000"/>
                          </a:solidFill>
                          <a:latin typeface="Faustina"/>
                        </a:rPr>
                        <a:t>  - Vui lòng nhập Tỉnh/Thành phố, Quận/Huyện, Phường/Xã</a:t>
                      </a:r>
                    </a:p>
                    <a:p>
                      <a:pPr algn="ctr">
                        <a:lnSpc>
                          <a:spcPts val="2744"/>
                        </a:lnSpc>
                      </a:pPr>
                      <a:r>
                        <a:rPr lang="en-US" sz="1960">
                          <a:solidFill>
                            <a:srgbClr val="000000"/>
                          </a:solidFill>
                          <a:latin typeface="Faustina"/>
                        </a:rPr>
                        <a:t>  - Textbox Địa chỉ cụ thể bị khóa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Thanh Ngân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12/02/2024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3.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001988">
                <a:tc>
                  <a:txBody>
                    <a:bodyPr anchor="t" rtlCol="false"/>
                    <a:lstStyle/>
                    <a:p>
                      <a:pPr algn="ctr">
                        <a:lnSpc>
                          <a:spcPts val="2604"/>
                        </a:lnSpc>
                        <a:defRPr/>
                      </a:pPr>
                      <a:r>
                        <a:rPr lang="en-US" sz="18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r>
                        <a:rPr lang="en-US" sz="18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85012">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TK304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Thông bào lỗi khi nhập Họ và tên</a:t>
                      </a:r>
                    </a:p>
                    <a:p>
                      <a:pPr algn="ctr">
                        <a:lnSpc>
                          <a:spcPts val="2604"/>
                        </a:lnSpc>
                      </a:pPr>
                      <a:r>
                        <a:rPr lang="en-US" sz="1860">
                          <a:solidFill>
                            <a:srgbClr val="000000"/>
                          </a:solidFill>
                          <a:latin typeface="Faustina"/>
                        </a:rPr>
                        <a:t>  không</a:t>
                      </a:r>
                    </a:p>
                    <a:p>
                      <a:pPr algn="ctr">
                        <a:lnSpc>
                          <a:spcPts val="2604"/>
                        </a:lnSpc>
                      </a:pPr>
                      <a:r>
                        <a:rPr lang="en-US" sz="1860">
                          <a:solidFill>
                            <a:srgbClr val="000000"/>
                          </a:solidFill>
                          <a:latin typeface="Faustina"/>
                        </a:rPr>
                        <a:t>  đúng yêu cầu, Số điện thoại không đúng</a:t>
                      </a:r>
                    </a:p>
                    <a:p>
                      <a:pPr algn="ctr">
                        <a:lnSpc>
                          <a:spcPts val="2604"/>
                        </a:lnSpc>
                      </a:pPr>
                      <a:r>
                        <a:rPr lang="en-US" sz="1860">
                          <a:solidFill>
                            <a:srgbClr val="000000"/>
                          </a:solidFill>
                          <a:latin typeface="Faustina"/>
                        </a:rPr>
                        <a:t>  định dạng và bỏ trống Địa chỉ cụ thể khi cập nhật địa chỉ</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Họ và tên: s</a:t>
                      </a:r>
                    </a:p>
                    <a:p>
                      <a:pPr algn="ctr">
                        <a:lnSpc>
                          <a:spcPts val="2604"/>
                        </a:lnSpc>
                      </a:pPr>
                      <a:r>
                        <a:rPr lang="en-US" sz="1860">
                          <a:solidFill>
                            <a:srgbClr val="000000"/>
                          </a:solidFill>
                          <a:latin typeface="Faustina"/>
                        </a:rPr>
                        <a:t>  Số điện thoại: 0123456789</a:t>
                      </a:r>
                    </a:p>
                    <a:p>
                      <a:pPr algn="ctr">
                        <a:lnSpc>
                          <a:spcPts val="2604"/>
                        </a:lnSpc>
                      </a:pPr>
                      <a:r>
                        <a:rPr lang="en-US" sz="1860">
                          <a:solidFill>
                            <a:srgbClr val="000000"/>
                          </a:solidFill>
                          <a:latin typeface="Faustina"/>
                        </a:rPr>
                        <a:t>  Tỉnh/Thành Phố: TPHCM, Quận/Huyện: Gò Vấp, Phường/Xã: phường 10</a:t>
                      </a:r>
                    </a:p>
                    <a:p>
                      <a:pPr algn="ctr">
                        <a:lnSpc>
                          <a:spcPts val="2604"/>
                        </a:lnSpc>
                      </a:pPr>
                      <a:r>
                        <a:rPr lang="en-US" sz="1860">
                          <a:solidFill>
                            <a:srgbClr val="000000"/>
                          </a:solidFill>
                          <a:latin typeface="Faustina"/>
                        </a:rPr>
                        <a:t>  Địa chỉ cụ thể: </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Tương tự như TK303</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Không cho phép lưu địa chỉ trống</a:t>
                      </a:r>
                    </a:p>
                    <a:p>
                      <a:pPr algn="ctr">
                        <a:lnSpc>
                          <a:spcPts val="2604"/>
                        </a:lnSpc>
                      </a:pPr>
                      <a:r>
                        <a:rPr lang="en-US" sz="1860">
                          <a:solidFill>
                            <a:srgbClr val="000000"/>
                          </a:solidFill>
                          <a:latin typeface="Faustina"/>
                        </a:rPr>
                        <a:t>  và báo lỗi</a:t>
                      </a:r>
                    </a:p>
                    <a:p>
                      <a:pPr algn="ctr">
                        <a:lnSpc>
                          <a:spcPts val="2604"/>
                        </a:lnSpc>
                      </a:pPr>
                      <a:r>
                        <a:rPr lang="en-US" sz="1860">
                          <a:solidFill>
                            <a:srgbClr val="000000"/>
                          </a:solidFill>
                          <a:latin typeface="Faustina"/>
                        </a:rPr>
                        <a:t>  ở một số textbox:</a:t>
                      </a:r>
                    </a:p>
                    <a:p>
                      <a:pPr algn="ctr">
                        <a:lnSpc>
                          <a:spcPts val="2604"/>
                        </a:lnSpc>
                      </a:pPr>
                      <a:r>
                        <a:rPr lang="en-US" sz="1860">
                          <a:solidFill>
                            <a:srgbClr val="000000"/>
                          </a:solidFill>
                          <a:latin typeface="Faustina"/>
                        </a:rPr>
                        <a:t>  - Họ và tên tối thiểu 2 kí tự</a:t>
                      </a:r>
                    </a:p>
                    <a:p>
                      <a:pPr algn="ctr">
                        <a:lnSpc>
                          <a:spcPts val="2604"/>
                        </a:lnSpc>
                      </a:pPr>
                      <a:r>
                        <a:rPr lang="en-US" sz="1860">
                          <a:solidFill>
                            <a:srgbClr val="000000"/>
                          </a:solidFill>
                          <a:latin typeface="Faustina"/>
                        </a:rPr>
                        <a:t>  - Số điện thoại không hợp lệ</a:t>
                      </a:r>
                    </a:p>
                    <a:p>
                      <a:pPr algn="ctr">
                        <a:lnSpc>
                          <a:spcPts val="2604"/>
                        </a:lnSpc>
                      </a:pPr>
                      <a:r>
                        <a:rPr lang="en-US" sz="1860">
                          <a:solidFill>
                            <a:srgbClr val="000000"/>
                          </a:solidFill>
                          <a:latin typeface="Faustina"/>
                        </a:rPr>
                        <a:t>  - Yêu cầu nhập địa chỉ cụ thể</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84"/>
                        </a:lnSpc>
                        <a:defRPr/>
                      </a:pPr>
                      <a:endParaRPr lang="en-US" sz="1100"/>
                    </a:p>
                    <a:p>
                      <a:pPr algn="ctr">
                        <a:lnSpc>
                          <a:spcPts val="2184"/>
                        </a:lnSpc>
                      </a:pPr>
                      <a:r>
                        <a:rPr lang="en-US" sz="1560">
                          <a:solidFill>
                            <a:srgbClr val="000000"/>
                          </a:solidFill>
                          <a:latin typeface="Faustina"/>
                        </a:rPr>
                        <a:t>  Đúng</a:t>
                      </a:r>
                    </a:p>
                    <a:p>
                      <a:pPr algn="ctr">
                        <a:lnSpc>
                          <a:spcPts val="2184"/>
                        </a:lnSpc>
                      </a:pPr>
                      <a:r>
                        <a:rPr lang="en-US" sz="15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Thanh Ngân</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04"/>
                        </a:lnSpc>
                        <a:defRPr/>
                      </a:pPr>
                      <a:endParaRPr lang="en-US" sz="1100"/>
                    </a:p>
                    <a:p>
                      <a:pPr algn="ctr">
                        <a:lnSpc>
                          <a:spcPts val="2604"/>
                        </a:lnSpc>
                      </a:pPr>
                      <a:r>
                        <a:rPr lang="en-US" sz="1860">
                          <a:solidFill>
                            <a:srgbClr val="000000"/>
                          </a:solidFill>
                          <a:latin typeface="Faustina"/>
                        </a:rPr>
                        <a:t>  12/02/2024</a:t>
                      </a:r>
                    </a:p>
                    <a:p>
                      <a:pPr algn="ctr">
                        <a:lnSpc>
                          <a:spcPts val="2604"/>
                        </a:lnSpc>
                      </a:pPr>
                      <a:r>
                        <a:rPr lang="en-US" sz="18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4.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46650"/>
                <a:gridCol w="1532159"/>
                <a:gridCol w="1905126"/>
                <a:gridCol w="3568272"/>
                <a:gridCol w="3053198"/>
                <a:gridCol w="2084939"/>
                <a:gridCol w="1608838"/>
                <a:gridCol w="1751322"/>
                <a:gridCol w="1737496"/>
              </a:tblGrid>
              <a:tr h="979622">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07700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TK305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Cập nhật địa chỉ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Họ và tên: nguyen son</a:t>
                      </a:r>
                    </a:p>
                    <a:p>
                      <a:pPr algn="ctr">
                        <a:lnSpc>
                          <a:spcPts val="2744"/>
                        </a:lnSpc>
                      </a:pPr>
                      <a:r>
                        <a:rPr lang="en-US" sz="1960">
                          <a:solidFill>
                            <a:srgbClr val="000000"/>
                          </a:solidFill>
                          <a:latin typeface="Faustina"/>
                        </a:rPr>
                        <a:t>  Số điện thoại: 0837373998</a:t>
                      </a:r>
                    </a:p>
                    <a:p>
                      <a:pPr algn="ctr">
                        <a:lnSpc>
                          <a:spcPts val="2744"/>
                        </a:lnSpc>
                      </a:pPr>
                      <a:r>
                        <a:rPr lang="en-US" sz="1960">
                          <a:solidFill>
                            <a:srgbClr val="000000"/>
                          </a:solidFill>
                          <a:latin typeface="Faustina"/>
                        </a:rPr>
                        <a:t>  Tỉnh/Thành Phố: TPHCM, Quận/Huyện: Gò Vấp, Phường/Xã: phường 10</a:t>
                      </a:r>
                    </a:p>
                    <a:p>
                      <a:pPr algn="ctr">
                        <a:lnSpc>
                          <a:spcPts val="2744"/>
                        </a:lnSpc>
                      </a:pPr>
                      <a:r>
                        <a:rPr lang="en-US" sz="1960">
                          <a:solidFill>
                            <a:srgbClr val="000000"/>
                          </a:solidFill>
                          <a:latin typeface="Faustina"/>
                        </a:rPr>
                        <a:t>  Địa chỉ cụ thể: số 236 đường Thống Nhất</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Tương tự như TK303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Xác nhận địa chỉ trùng khớp với</a:t>
                      </a:r>
                    </a:p>
                    <a:p>
                      <a:pPr algn="ctr">
                        <a:lnSpc>
                          <a:spcPts val="2744"/>
                        </a:lnSpc>
                      </a:pPr>
                      <a:r>
                        <a:rPr lang="en-US" sz="1960">
                          <a:solidFill>
                            <a:srgbClr val="000000"/>
                          </a:solidFill>
                          <a:latin typeface="Faustina"/>
                        </a:rPr>
                        <a:t>  bản đồ </a:t>
                      </a:r>
                    </a:p>
                    <a:p>
                      <a:pPr algn="ctr">
                        <a:lnSpc>
                          <a:spcPts val="2744"/>
                        </a:lnSpc>
                      </a:pPr>
                      <a:r>
                        <a:rPr lang="en-US" sz="1960">
                          <a:solidFill>
                            <a:srgbClr val="000000"/>
                          </a:solidFill>
                          <a:latin typeface="Faustina"/>
                        </a:rPr>
                        <a:t>  và cập nhật thông tin địa chỉ</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Thanh Ngân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12/02/2024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3037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TK306</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Xóa địa chỉ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Tại mục Địa chỉ bấm vào nút Xóa</a:t>
                      </a:r>
                    </a:p>
                    <a:p>
                      <a:pPr algn="ctr">
                        <a:lnSpc>
                          <a:spcPts val="2744"/>
                        </a:lnSpc>
                      </a:pPr>
                      <a:r>
                        <a:rPr lang="en-US" sz="1960">
                          <a:solidFill>
                            <a:srgbClr val="000000"/>
                          </a:solidFill>
                          <a:latin typeface="Faustina"/>
                        </a:rPr>
                        <a:t>  tại địa chỉ cần xóa</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"Đã xóa địa</a:t>
                      </a:r>
                    </a:p>
                    <a:p>
                      <a:pPr algn="ctr">
                        <a:lnSpc>
                          <a:spcPts val="2744"/>
                        </a:lnSpc>
                      </a:pPr>
                      <a:r>
                        <a:rPr lang="en-US" sz="1960">
                          <a:solidFill>
                            <a:srgbClr val="000000"/>
                          </a:solidFill>
                          <a:latin typeface="Faustina"/>
                        </a:rPr>
                        <a:t>  chỉ"</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Thanh Ngân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12/02/2024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5.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182845"/>
                <a:gridCol w="1477274"/>
                <a:gridCol w="1850241"/>
                <a:gridCol w="3513387"/>
                <a:gridCol w="2998313"/>
                <a:gridCol w="2030054"/>
                <a:gridCol w="1553953"/>
                <a:gridCol w="1696437"/>
                <a:gridCol w="1985497"/>
              </a:tblGrid>
              <a:tr h="1001988">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0936">
                <a:tc gridSpan="9">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đổi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đổi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đổi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đổi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đổi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đổi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đổi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đổi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đổi mật khẩu</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552062">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TK400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Xác minh danh tính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mật khẩu: Maingochan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Sau khi thực hiện testcase đăng</a:t>
                      </a:r>
                    </a:p>
                    <a:p>
                      <a:pPr algn="ctr">
                        <a:lnSpc>
                          <a:spcPts val="2744"/>
                        </a:lnSpc>
                      </a:pPr>
                      <a:r>
                        <a:rPr lang="en-US" sz="1960">
                          <a:solidFill>
                            <a:srgbClr val="000000"/>
                          </a:solidFill>
                          <a:latin typeface="Faustina"/>
                        </a:rPr>
                        <a:t>  nhập thành công</a:t>
                      </a:r>
                    </a:p>
                    <a:p>
                      <a:pPr algn="ctr">
                        <a:lnSpc>
                          <a:spcPts val="2744"/>
                        </a:lnSpc>
                      </a:pPr>
                      <a:r>
                        <a:rPr lang="en-US" sz="1960">
                          <a:solidFill>
                            <a:srgbClr val="000000"/>
                          </a:solidFill>
                          <a:latin typeface="Faustina"/>
                        </a:rPr>
                        <a:t>  Bước 1: Nhấn vào xác minh bằng mật khẩu</a:t>
                      </a:r>
                    </a:p>
                    <a:p>
                      <a:pPr algn="ctr">
                        <a:lnSpc>
                          <a:spcPts val="2744"/>
                        </a:lnSpc>
                      </a:pPr>
                      <a:r>
                        <a:rPr lang="en-US" sz="1960">
                          <a:solidFill>
                            <a:srgbClr val="000000"/>
                          </a:solidFill>
                          <a:latin typeface="Faustina"/>
                        </a:rPr>
                        <a:t>  Bước 2: Nhập mật khẩu hiện tại để xác minh</a:t>
                      </a:r>
                    </a:p>
                    <a:p>
                      <a:pPr algn="ctr">
                        <a:lnSpc>
                          <a:spcPts val="2744"/>
                        </a:lnSpc>
                      </a:pPr>
                      <a:r>
                        <a:rPr lang="en-US" sz="1960">
                          <a:solidFill>
                            <a:srgbClr val="000000"/>
                          </a:solidFill>
                          <a:latin typeface="Faustina"/>
                        </a:rPr>
                        <a:t>  Bước 3: nhấn Xác Nhận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xác nhận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912014">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TK401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xác minh khi nhập mật khẩu hiện tại sai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mật khẩu: NgocHan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Sau khi thực hiện testcase đăng</a:t>
                      </a:r>
                    </a:p>
                    <a:p>
                      <a:pPr algn="ctr">
                        <a:lnSpc>
                          <a:spcPts val="2744"/>
                        </a:lnSpc>
                      </a:pPr>
                      <a:r>
                        <a:rPr lang="en-US" sz="1960">
                          <a:solidFill>
                            <a:srgbClr val="000000"/>
                          </a:solidFill>
                          <a:latin typeface="Faustina"/>
                        </a:rPr>
                        <a:t>  nhập thành công</a:t>
                      </a:r>
                    </a:p>
                    <a:p>
                      <a:pPr algn="ctr">
                        <a:lnSpc>
                          <a:spcPts val="2744"/>
                        </a:lnSpc>
                      </a:pPr>
                      <a:r>
                        <a:rPr lang="en-US" sz="1960">
                          <a:solidFill>
                            <a:srgbClr val="000000"/>
                          </a:solidFill>
                          <a:latin typeface="Faustina"/>
                        </a:rPr>
                        <a:t>  Bước 1: Nhấn vào xác minh bằng mật khẩu</a:t>
                      </a:r>
                    </a:p>
                    <a:p>
                      <a:pPr algn="ctr">
                        <a:lnSpc>
                          <a:spcPts val="2744"/>
                        </a:lnSpc>
                      </a:pPr>
                      <a:r>
                        <a:rPr lang="en-US" sz="1960">
                          <a:solidFill>
                            <a:srgbClr val="000000"/>
                          </a:solidFill>
                          <a:latin typeface="Faustina"/>
                        </a:rPr>
                        <a:t>  Bước 2: Nhập mật khẩu hiện tại để xác minh</a:t>
                      </a:r>
                    </a:p>
                    <a:p>
                      <a:pPr algn="ctr">
                        <a:lnSpc>
                          <a:spcPts val="2744"/>
                        </a:lnSpc>
                      </a:pPr>
                      <a:r>
                        <a:rPr lang="en-US" sz="1960">
                          <a:solidFill>
                            <a:srgbClr val="000000"/>
                          </a:solidFill>
                          <a:latin typeface="Faustina"/>
                        </a:rPr>
                        <a:t>  Bước 3: nhấn Xác Nhận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lỗi, mật khẩu không</a:t>
                      </a:r>
                    </a:p>
                    <a:p>
                      <a:pPr algn="ctr">
                        <a:lnSpc>
                          <a:spcPts val="2744"/>
                        </a:lnSpc>
                      </a:pPr>
                      <a:r>
                        <a:rPr lang="en-US" sz="1960">
                          <a:solidFill>
                            <a:srgbClr val="000000"/>
                          </a:solidFill>
                          <a:latin typeface="Faustina"/>
                        </a:rPr>
                        <a:t>  chính xác,</a:t>
                      </a:r>
                    </a:p>
                    <a:p>
                      <a:pPr algn="ctr">
                        <a:lnSpc>
                          <a:spcPts val="2744"/>
                        </a:lnSpc>
                      </a:pPr>
                      <a:r>
                        <a:rPr lang="en-US" sz="1960">
                          <a:solidFill>
                            <a:srgbClr val="000000"/>
                          </a:solidFill>
                          <a:latin typeface="Faustina"/>
                        </a:rPr>
                        <a:t>  vui lòng thử lại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6.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46650"/>
                <a:gridCol w="1532159"/>
                <a:gridCol w="1905126"/>
                <a:gridCol w="3568272"/>
                <a:gridCol w="3053198"/>
                <a:gridCol w="2084939"/>
                <a:gridCol w="1608838"/>
                <a:gridCol w="1751322"/>
                <a:gridCol w="1737496"/>
              </a:tblGrid>
              <a:tr h="979622">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300198">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TK402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Kiểm tra thông báo lỗi xác minh khi nhập sai mật khẩu nhiều lần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mật khẩu: NgocHan (nhập sai 5 lần)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Sau khi thực hiện testcase đăng</a:t>
                      </a:r>
                    </a:p>
                    <a:p>
                      <a:pPr algn="ctr">
                        <a:lnSpc>
                          <a:spcPts val="2744"/>
                        </a:lnSpc>
                      </a:pPr>
                      <a:r>
                        <a:rPr lang="en-US" sz="1960">
                          <a:solidFill>
                            <a:srgbClr val="000000"/>
                          </a:solidFill>
                          <a:latin typeface="Faustina"/>
                        </a:rPr>
                        <a:t>  nhập thành công</a:t>
                      </a:r>
                    </a:p>
                    <a:p>
                      <a:pPr algn="ctr">
                        <a:lnSpc>
                          <a:spcPts val="2744"/>
                        </a:lnSpc>
                      </a:pPr>
                      <a:r>
                        <a:rPr lang="en-US" sz="1960">
                          <a:solidFill>
                            <a:srgbClr val="000000"/>
                          </a:solidFill>
                          <a:latin typeface="Faustina"/>
                        </a:rPr>
                        <a:t>  Bước 1: Nhấn vào xác minh bằng mật khẩu</a:t>
                      </a:r>
                    </a:p>
                    <a:p>
                      <a:pPr algn="ctr">
                        <a:lnSpc>
                          <a:spcPts val="2744"/>
                        </a:lnSpc>
                      </a:pPr>
                      <a:r>
                        <a:rPr lang="en-US" sz="1960">
                          <a:solidFill>
                            <a:srgbClr val="000000"/>
                          </a:solidFill>
                          <a:latin typeface="Faustina"/>
                        </a:rPr>
                        <a:t>  Bước 2: Nhập mật khẩu hiện tại để xác minh</a:t>
                      </a:r>
                    </a:p>
                    <a:p>
                      <a:pPr algn="ctr">
                        <a:lnSpc>
                          <a:spcPts val="2744"/>
                        </a:lnSpc>
                      </a:pPr>
                      <a:r>
                        <a:rPr lang="en-US" sz="1960">
                          <a:solidFill>
                            <a:srgbClr val="000000"/>
                          </a:solidFill>
                          <a:latin typeface="Faustina"/>
                        </a:rPr>
                        <a:t>  Bước 3: nhấn Xác Nhận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Thông báo lỗi, mật khẩu không</a:t>
                      </a:r>
                    </a:p>
                    <a:p>
                      <a:pPr algn="ctr">
                        <a:lnSpc>
                          <a:spcPts val="2744"/>
                        </a:lnSpc>
                      </a:pPr>
                      <a:r>
                        <a:rPr lang="en-US" sz="1960">
                          <a:solidFill>
                            <a:srgbClr val="000000"/>
                          </a:solidFill>
                          <a:latin typeface="Faustina"/>
                        </a:rPr>
                        <a:t>  chính xác,</a:t>
                      </a:r>
                    </a:p>
                    <a:p>
                      <a:pPr algn="ctr">
                        <a:lnSpc>
                          <a:spcPts val="2744"/>
                        </a:lnSpc>
                      </a:pPr>
                      <a:r>
                        <a:rPr lang="en-US" sz="1960">
                          <a:solidFill>
                            <a:srgbClr val="000000"/>
                          </a:solidFill>
                          <a:latin typeface="Faustina"/>
                        </a:rPr>
                        <a:t>  vui lòng thử lại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00718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TK403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Đổi mật khẩu thất bại </a:t>
                      </a:r>
                    </a:p>
                    <a:p>
                      <a:pPr algn="ctr">
                        <a:lnSpc>
                          <a:spcPts val="2744"/>
                        </a:lnSpc>
                      </a:pPr>
                      <a:r>
                        <a:rPr lang="en-US" sz="1960">
                          <a:solidFill>
                            <a:srgbClr val="000000"/>
                          </a:solidFill>
                          <a:latin typeface="Faustina"/>
                        </a:rPr>
                        <a:t>  (mật khẩu mới và mật khẩu xác minh không trùng khớp)</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Mật khẩu mới: Maingochan1</a:t>
                      </a:r>
                    </a:p>
                    <a:p>
                      <a:pPr algn="ctr">
                        <a:lnSpc>
                          <a:spcPts val="2744"/>
                        </a:lnSpc>
                      </a:pPr>
                      <a:r>
                        <a:rPr lang="en-US" sz="1960">
                          <a:solidFill>
                            <a:srgbClr val="000000"/>
                          </a:solidFill>
                          <a:latin typeface="Faustina"/>
                        </a:rPr>
                        <a:t>  Xác nhận mật khẩu: Maingochan2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nhập đầy đủ thông tin</a:t>
                      </a:r>
                    </a:p>
                    <a:p>
                      <a:pPr algn="ctr">
                        <a:lnSpc>
                          <a:spcPts val="2744"/>
                        </a:lnSpc>
                      </a:pPr>
                      <a:r>
                        <a:rPr lang="en-US" sz="1960">
                          <a:solidFill>
                            <a:srgbClr val="000000"/>
                          </a:solidFill>
                          <a:latin typeface="Faustina"/>
                        </a:rPr>
                        <a:t>  Bước 2: Nhấn xác nhận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không báo mật khẩu và</a:t>
                      </a:r>
                    </a:p>
                    <a:p>
                      <a:pPr algn="ctr">
                        <a:lnSpc>
                          <a:spcPts val="2744"/>
                        </a:lnSpc>
                      </a:pPr>
                      <a:r>
                        <a:rPr lang="en-US" sz="1960">
                          <a:solidFill>
                            <a:srgbClr val="000000"/>
                          </a:solidFill>
                          <a:latin typeface="Faustina"/>
                        </a:rPr>
                        <a:t>  mật khẩu</a:t>
                      </a:r>
                    </a:p>
                    <a:p>
                      <a:pPr algn="ctr">
                        <a:lnSpc>
                          <a:spcPts val="2744"/>
                        </a:lnSpc>
                      </a:pPr>
                      <a:r>
                        <a:rPr lang="en-US" sz="1960">
                          <a:solidFill>
                            <a:srgbClr val="000000"/>
                          </a:solidFill>
                          <a:latin typeface="Faustina"/>
                        </a:rPr>
                        <a:t>  xác nhận không giống nhâu</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7.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46650"/>
                <a:gridCol w="1532159"/>
                <a:gridCol w="1905126"/>
                <a:gridCol w="3568272"/>
                <a:gridCol w="3053198"/>
                <a:gridCol w="2084939"/>
                <a:gridCol w="1608838"/>
                <a:gridCol w="1751322"/>
                <a:gridCol w="1737496"/>
              </a:tblGrid>
              <a:tr h="979622">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300198">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TK404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Đổi mật khẩu thất bại </a:t>
                      </a:r>
                    </a:p>
                    <a:p>
                      <a:pPr algn="ctr">
                        <a:lnSpc>
                          <a:spcPts val="2744"/>
                        </a:lnSpc>
                      </a:pPr>
                      <a:r>
                        <a:rPr lang="en-US" sz="1960">
                          <a:solidFill>
                            <a:srgbClr val="000000"/>
                          </a:solidFill>
                          <a:latin typeface="Faustina"/>
                        </a:rPr>
                        <a:t>  (Mật khẩu xác minh không đúng định dạng)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Mật khẩu mới: Maingochan1</a:t>
                      </a:r>
                    </a:p>
                    <a:p>
                      <a:pPr algn="ctr">
                        <a:lnSpc>
                          <a:spcPts val="2744"/>
                        </a:lnSpc>
                      </a:pPr>
                      <a:r>
                        <a:rPr lang="en-US" sz="1960">
                          <a:solidFill>
                            <a:srgbClr val="000000"/>
                          </a:solidFill>
                          <a:latin typeface="Faustina"/>
                        </a:rPr>
                        <a:t>  Xác nhận mật khẩu: MaiHan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nhập đầy đủ thông tin</a:t>
                      </a:r>
                    </a:p>
                    <a:p>
                      <a:pPr algn="ctr">
                        <a:lnSpc>
                          <a:spcPts val="2744"/>
                        </a:lnSpc>
                      </a:pPr>
                      <a:r>
                        <a:rPr lang="en-US" sz="1960">
                          <a:solidFill>
                            <a:srgbClr val="000000"/>
                          </a:solidFill>
                          <a:latin typeface="Faustina"/>
                        </a:rPr>
                        <a:t>  Bước 2: Nhấn xác nhận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lỗi,</a:t>
                      </a:r>
                    </a:p>
                    <a:p>
                      <a:pPr algn="ctr">
                        <a:lnSpc>
                          <a:spcPts val="2744"/>
                        </a:lnSpc>
                      </a:pPr>
                      <a:r>
                        <a:rPr lang="en-US" sz="1960">
                          <a:solidFill>
                            <a:srgbClr val="000000"/>
                          </a:solidFill>
                          <a:latin typeface="Faustina"/>
                        </a:rPr>
                        <a:t>  Mật khẩu phải dài từ 8-16 ký tự, chứa ít nhất một ký tự viết hoa và một ký tự</a:t>
                      </a:r>
                    </a:p>
                    <a:p>
                      <a:pPr algn="ctr">
                        <a:lnSpc>
                          <a:spcPts val="2744"/>
                        </a:lnSpc>
                      </a:pPr>
                      <a:r>
                        <a:rPr lang="en-US" sz="1960">
                          <a:solidFill>
                            <a:srgbClr val="000000"/>
                          </a:solidFill>
                          <a:latin typeface="Faustina"/>
                        </a:rPr>
                        <a:t>  viết thường và chỉ bao gồm các chữ cái, số hoặc dấu câu thông thường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500718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TK405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Đổi mật khẩu thành công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Mật khẩu mới: Maingochan2304</a:t>
                      </a:r>
                    </a:p>
                    <a:p>
                      <a:pPr algn="ctr">
                        <a:lnSpc>
                          <a:spcPts val="2744"/>
                        </a:lnSpc>
                      </a:pPr>
                      <a:r>
                        <a:rPr lang="en-US" sz="1960">
                          <a:solidFill>
                            <a:srgbClr val="000000"/>
                          </a:solidFill>
                          <a:latin typeface="Faustina"/>
                        </a:rPr>
                        <a:t>  Xác nhận mật khẩu: Maingochan2304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Bước 1: nhập đầy đủ thông tin</a:t>
                      </a:r>
                    </a:p>
                    <a:p>
                      <a:pPr algn="ctr">
                        <a:lnSpc>
                          <a:spcPts val="2744"/>
                        </a:lnSpc>
                      </a:pPr>
                      <a:r>
                        <a:rPr lang="en-US" sz="1960">
                          <a:solidFill>
                            <a:srgbClr val="000000"/>
                          </a:solidFill>
                          <a:latin typeface="Faustina"/>
                        </a:rPr>
                        <a:t>  Bước 2: Nhấn xác nhận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hiển thị thông báo thành công</a:t>
                      </a:r>
                    </a:p>
                    <a:p>
                      <a:pPr algn="ctr">
                        <a:lnSpc>
                          <a:spcPts val="2744"/>
                        </a:lnSpc>
                      </a:pPr>
                      <a:r>
                        <a:rPr lang="en-US" sz="1960">
                          <a:solidFill>
                            <a:srgbClr val="000000"/>
                          </a:solidFill>
                          <a:latin typeface="Faustina"/>
                        </a:rPr>
                        <a:t>  "Mật khẩu đã đổi thành công" và chuyển tới trang "Hồ sơ của</a:t>
                      </a:r>
                    </a:p>
                    <a:p>
                      <a:pPr algn="ctr">
                        <a:lnSpc>
                          <a:spcPts val="2744"/>
                        </a:lnSpc>
                      </a:pPr>
                      <a:r>
                        <a:rPr lang="en-US" sz="1960">
                          <a:solidFill>
                            <a:srgbClr val="000000"/>
                          </a:solidFill>
                          <a:latin typeface="Faustina"/>
                        </a:rPr>
                        <a:t>  tôi"</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Trường Sơn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05/02/2024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8.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1046650"/>
                <a:gridCol w="1532159"/>
                <a:gridCol w="1905126"/>
                <a:gridCol w="3568272"/>
                <a:gridCol w="3053198"/>
                <a:gridCol w="2084939"/>
                <a:gridCol w="1608838"/>
                <a:gridCol w="1751322"/>
                <a:gridCol w="1737496"/>
              </a:tblGrid>
              <a:tr h="918269">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8269">
                <a:tc gridSpan="9">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cài đặt thông báo</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cài đặt thông báo</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cài đặt thông báo</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cài đặt thông báo</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cài đặt thông báo</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cài đặt thông báo</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cài đặt thông báo</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cài đặt thông báo</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2744"/>
                        </a:lnSpc>
                        <a:defRPr/>
                      </a:pPr>
                      <a:r>
                        <a:rPr lang="en-US" sz="1960">
                          <a:solidFill>
                            <a:srgbClr val="000000"/>
                          </a:solidFill>
                          <a:latin typeface="Faustina Bold"/>
                        </a:rPr>
                        <a:t>Tại trang thông tin cá nhân của tôi, mr.A nhấn vào mục tài khoản của tôi. Sau đó, mr.A tiếp tục nhấn vào mục cài đặt thông báo</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908093">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TK500</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Email thông báo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maih73283@gmail.com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Tick vào checkbox "Kích</a:t>
                      </a:r>
                    </a:p>
                    <a:p>
                      <a:pPr algn="ctr">
                        <a:lnSpc>
                          <a:spcPts val="2744"/>
                        </a:lnSpc>
                      </a:pPr>
                      <a:r>
                        <a:rPr lang="en-US" sz="1960">
                          <a:solidFill>
                            <a:srgbClr val="000000"/>
                          </a:solidFill>
                          <a:latin typeface="Faustina"/>
                        </a:rPr>
                        <a:t>  hoạt" Email thông báo ở mục "Cài đặt thông báo"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Nhận được các thông báo qua Email</a:t>
                      </a:r>
                    </a:p>
                    <a:p>
                      <a:pPr algn="ctr">
                        <a:lnSpc>
                          <a:spcPts val="2744"/>
                        </a:lnSpc>
                      </a:pPr>
                      <a:r>
                        <a:rPr lang="en-US" sz="1960">
                          <a:solidFill>
                            <a:srgbClr val="000000"/>
                          </a:solidFill>
                          <a:latin typeface="Faustina"/>
                        </a:rPr>
                        <a:t>  khi </a:t>
                      </a:r>
                    </a:p>
                    <a:p>
                      <a:pPr algn="ctr">
                        <a:lnSpc>
                          <a:spcPts val="2744"/>
                        </a:lnSpc>
                      </a:pPr>
                      <a:r>
                        <a:rPr lang="en-US" sz="1960">
                          <a:solidFill>
                            <a:srgbClr val="000000"/>
                          </a:solidFill>
                          <a:latin typeface="Faustina"/>
                        </a:rPr>
                        <a:t>  có sự cập nhật liên quan đến tài khoản của người dùng trên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771185">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TK501</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Cập nhật đơn hàng</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Mã đơn hàng: 2401294VKRTKRH</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Tick vào chẹckbox "Kích</a:t>
                      </a:r>
                    </a:p>
                    <a:p>
                      <a:pPr algn="ctr">
                        <a:lnSpc>
                          <a:spcPts val="2744"/>
                        </a:lnSpc>
                      </a:pPr>
                      <a:r>
                        <a:rPr lang="en-US" sz="1960">
                          <a:solidFill>
                            <a:srgbClr val="000000"/>
                          </a:solidFill>
                          <a:latin typeface="Faustina"/>
                        </a:rPr>
                        <a:t>  hoạt" cập nhật đơn hàng ở mục "Cài đặt thông báo".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Nhận được thông báo về cập nhật</a:t>
                      </a:r>
                    </a:p>
                    <a:p>
                      <a:pPr algn="ctr">
                        <a:lnSpc>
                          <a:spcPts val="2744"/>
                        </a:lnSpc>
                      </a:pPr>
                      <a:r>
                        <a:rPr lang="en-US" sz="1960">
                          <a:solidFill>
                            <a:srgbClr val="000000"/>
                          </a:solidFill>
                          <a:latin typeface="Faustina"/>
                        </a:rPr>
                        <a:t>  đơn</a:t>
                      </a:r>
                    </a:p>
                    <a:p>
                      <a:pPr algn="ctr">
                        <a:lnSpc>
                          <a:spcPts val="2744"/>
                        </a:lnSpc>
                      </a:pPr>
                      <a:r>
                        <a:rPr lang="en-US" sz="1960">
                          <a:solidFill>
                            <a:srgbClr val="000000"/>
                          </a:solidFill>
                          <a:latin typeface="Faustina"/>
                        </a:rPr>
                        <a:t>  hàng và thanh toán qua hệ thông thông báo của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771185">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TK502</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Cập nhật sản phẩm</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Mã sản phẩm: pro12345</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Tick vào checkbox "Kích</a:t>
                      </a:r>
                    </a:p>
                    <a:p>
                      <a:pPr algn="ctr">
                        <a:lnSpc>
                          <a:spcPts val="2744"/>
                        </a:lnSpc>
                      </a:pPr>
                      <a:r>
                        <a:rPr lang="en-US" sz="1960">
                          <a:solidFill>
                            <a:srgbClr val="000000"/>
                          </a:solidFill>
                          <a:latin typeface="Faustina"/>
                        </a:rPr>
                        <a:t>  hoạt" cập nhật đơn hàng ở mục "Cài đặt thông báo"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Nhận được thông báo phẩm sản nhật</a:t>
                      </a:r>
                    </a:p>
                    <a:p>
                      <a:pPr algn="ctr">
                        <a:lnSpc>
                          <a:spcPts val="2744"/>
                        </a:lnSpc>
                      </a:pPr>
                      <a:r>
                        <a:rPr lang="en-US" sz="1960">
                          <a:solidFill>
                            <a:srgbClr val="000000"/>
                          </a:solidFill>
                          <a:latin typeface="Faustina"/>
                        </a:rPr>
                        <a:t>  sản</a:t>
                      </a:r>
                    </a:p>
                    <a:p>
                      <a:pPr algn="ctr">
                        <a:lnSpc>
                          <a:spcPts val="2744"/>
                        </a:lnSpc>
                      </a:pPr>
                      <a:r>
                        <a:rPr lang="en-US" sz="1960">
                          <a:solidFill>
                            <a:srgbClr val="000000"/>
                          </a:solidFill>
                          <a:latin typeface="Faustina"/>
                        </a:rPr>
                        <a:t>  phẩm và bị khóa qua hệ thông thông báo của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99.xml><?xml version="1.0" encoding="utf-8"?>
<p:sld xmlns:p="http://schemas.openxmlformats.org/presentationml/2006/main" xmlns:a="http://schemas.openxmlformats.org/drawingml/2006/main">
  <p:cSld>
    <p:bg>
      <p:bgPr>
        <a:solidFill>
          <a:srgbClr val="F6F6E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45462"/>
          <a:ext cx="18288000" cy="7250724"/>
        </p:xfrm>
        <a:graphic>
          <a:graphicData uri="http://schemas.openxmlformats.org/drawingml/2006/table">
            <a:tbl>
              <a:tblPr/>
              <a:tblGrid>
                <a:gridCol w="1046650"/>
                <a:gridCol w="1532159"/>
                <a:gridCol w="1905126"/>
                <a:gridCol w="3568272"/>
                <a:gridCol w="3053198"/>
                <a:gridCol w="2084939"/>
                <a:gridCol w="1608838"/>
                <a:gridCol w="1751322"/>
                <a:gridCol w="1737496"/>
              </a:tblGrid>
              <a:tr h="858482">
                <a:tc>
                  <a:txBody>
                    <a:bodyPr anchor="t" rtlCol="false"/>
                    <a:lstStyle/>
                    <a:p>
                      <a:pPr algn="ctr">
                        <a:lnSpc>
                          <a:spcPts val="2744"/>
                        </a:lnSpc>
                        <a:defRPr/>
                      </a:pPr>
                      <a:r>
                        <a:rPr lang="en-US" sz="1960">
                          <a:solidFill>
                            <a:srgbClr val="000000"/>
                          </a:solidFill>
                          <a:latin typeface="Faustina Bold"/>
                        </a:rPr>
                        <a:t>ID</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Tên test case</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Dữ liệu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Các bước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mong muốn</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Kết quả thực tế</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Trạng thái</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Người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r>
                        <a:rPr lang="en-US" sz="1960">
                          <a:solidFill>
                            <a:srgbClr val="000000"/>
                          </a:solidFill>
                          <a:latin typeface="Faustina Bold"/>
                        </a:rPr>
                        <a:t>Ngày test</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51410">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TK503</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Bản tin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Tick vào checkbox "Kích</a:t>
                      </a:r>
                    </a:p>
                    <a:p>
                      <a:pPr algn="ctr">
                        <a:lnSpc>
                          <a:spcPts val="2744"/>
                        </a:lnSpc>
                      </a:pPr>
                      <a:r>
                        <a:rPr lang="en-US" sz="1960">
                          <a:solidFill>
                            <a:srgbClr val="000000"/>
                          </a:solidFill>
                          <a:latin typeface="Faustina"/>
                        </a:rPr>
                        <a:t>  hoạt" bản tin ở mục "Cài đặt thông báo"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Nhận được các thông tin xu hướng,</a:t>
                      </a:r>
                    </a:p>
                    <a:p>
                      <a:pPr algn="ctr">
                        <a:lnSpc>
                          <a:spcPts val="2744"/>
                        </a:lnSpc>
                      </a:pPr>
                      <a:r>
                        <a:rPr lang="en-US" sz="1960">
                          <a:solidFill>
                            <a:srgbClr val="000000"/>
                          </a:solidFill>
                          <a:latin typeface="Faustina"/>
                        </a:rPr>
                        <a:t>  chương trình khuyến mãi và cập nhật</a:t>
                      </a:r>
                    </a:p>
                    <a:p>
                      <a:pPr algn="ctr">
                        <a:lnSpc>
                          <a:spcPts val="2744"/>
                        </a:lnSpc>
                      </a:pPr>
                      <a:r>
                        <a:rPr lang="en-US" sz="1960">
                          <a:solidFill>
                            <a:srgbClr val="000000"/>
                          </a:solidFill>
                          <a:latin typeface="Faustina"/>
                        </a:rPr>
                        <a:t>  mới nhất qua hệ thống thông báo của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540832">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TK504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Nội dung cá nhân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Ngày sinh: 02/03/2004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Tick vào checkbox "Kích</a:t>
                      </a:r>
                    </a:p>
                    <a:p>
                      <a:pPr algn="ctr">
                        <a:lnSpc>
                          <a:spcPts val="2744"/>
                        </a:lnSpc>
                      </a:pPr>
                      <a:r>
                        <a:rPr lang="en-US" sz="1960">
                          <a:solidFill>
                            <a:srgbClr val="000000"/>
                          </a:solidFill>
                          <a:latin typeface="Faustina"/>
                        </a:rPr>
                        <a:t>  hoạt" nội dung cá nhân ở mục "Cài đặt thông báo"</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Nhận được các thông báo về cập</a:t>
                      </a:r>
                    </a:p>
                    <a:p>
                      <a:pPr algn="ctr">
                        <a:lnSpc>
                          <a:spcPts val="2744"/>
                        </a:lnSpc>
                      </a:pPr>
                      <a:r>
                        <a:rPr lang="en-US" sz="1960">
                          <a:solidFill>
                            <a:srgbClr val="000000"/>
                          </a:solidFill>
                          <a:latin typeface="Faustina"/>
                        </a:rPr>
                        <a:t>  nhật</a:t>
                      </a:r>
                    </a:p>
                    <a:p>
                      <a:pPr algn="ctr">
                        <a:lnSpc>
                          <a:spcPts val="2744"/>
                        </a:lnSpc>
                      </a:pPr>
                      <a:r>
                        <a:rPr lang="en-US" sz="1960">
                          <a:solidFill>
                            <a:srgbClr val="000000"/>
                          </a:solidFill>
                          <a:latin typeface="Faustina"/>
                        </a:rPr>
                        <a:t>  cá nhân như quà sinh nhật hoặc các</a:t>
                      </a:r>
                    </a:p>
                    <a:p>
                      <a:pPr algn="ctr">
                        <a:lnSpc>
                          <a:spcPts val="2744"/>
                        </a:lnSpc>
                      </a:pPr>
                      <a:r>
                        <a:rPr lang="en-US" sz="1960">
                          <a:solidFill>
                            <a:srgbClr val="000000"/>
                          </a:solidFill>
                          <a:latin typeface="Faustina"/>
                        </a:rPr>
                        <a:t>  thông báo khác mà bạn đã cung cấp, qua hệ thống thông báo của Shopee</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24"/>
                        </a:lnSpc>
                        <a:defRPr/>
                      </a:pPr>
                      <a:endParaRPr lang="en-US" sz="1100"/>
                    </a:p>
                    <a:p>
                      <a:pPr algn="ctr">
                        <a:lnSpc>
                          <a:spcPts val="2324"/>
                        </a:lnSpc>
                      </a:pPr>
                      <a:r>
                        <a:rPr lang="en-US" sz="1660">
                          <a:solidFill>
                            <a:srgbClr val="000000"/>
                          </a:solidFill>
                          <a:latin typeface="Faustina"/>
                        </a:rPr>
                        <a:t>  Đúng</a:t>
                      </a:r>
                    </a:p>
                    <a:p>
                      <a:pPr algn="ctr">
                        <a:lnSpc>
                          <a:spcPts val="2324"/>
                        </a:lnSpc>
                      </a:pPr>
                      <a:r>
                        <a:rPr lang="en-US" sz="16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84"/>
                        </a:lnSpc>
                        <a:defRPr/>
                      </a:pPr>
                      <a:r>
                        <a:rPr lang="en-US" sz="2060">
                          <a:solidFill>
                            <a:srgbClr val="000000"/>
                          </a:solidFill>
                          <a:latin typeface="Faustina"/>
                        </a:rPr>
                        <a:t>PASS</a:t>
                      </a:r>
                      <a:endParaRPr lang="en-US" sz="1100"/>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Ngọc Hân</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44"/>
                        </a:lnSpc>
                        <a:defRPr/>
                      </a:pPr>
                      <a:endParaRPr lang="en-US" sz="1100"/>
                    </a:p>
                    <a:p>
                      <a:pPr algn="ctr">
                        <a:lnSpc>
                          <a:spcPts val="2744"/>
                        </a:lnSpc>
                      </a:pPr>
                      <a:r>
                        <a:rPr lang="en-US" sz="1960">
                          <a:solidFill>
                            <a:srgbClr val="000000"/>
                          </a:solidFill>
                          <a:latin typeface="Faustina"/>
                        </a:rPr>
                        <a:t>  06/02/2024</a:t>
                      </a:r>
                    </a:p>
                    <a:p>
                      <a:pPr algn="ctr">
                        <a:lnSpc>
                          <a:spcPts val="2744"/>
                        </a:lnSpc>
                      </a:pPr>
                      <a:r>
                        <a:rPr lang="en-US" sz="1960">
                          <a:solidFill>
                            <a:srgbClr val="000000"/>
                          </a:solidFill>
                          <a:latin typeface="Faustina"/>
                        </a:rPr>
                        <a:t>  </a:t>
                      </a:r>
                    </a:p>
                  </a:txBody>
                  <a:tcPr marL="0" marR="0" marT="0" marB="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DAF9aucrGkg</dc:identifier>
  <dcterms:modified xsi:type="dcterms:W3CDTF">2011-08-01T06:04:30Z</dcterms:modified>
  <cp:revision>1</cp:revision>
  <dc:title>Proactive Social Media Practices Education Presentation in Pink Green Yellow Flat Graphic Style</dc:title>
</cp:coreProperties>
</file>